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301" r:id="rId3"/>
    <p:sldId id="260" r:id="rId4"/>
    <p:sldId id="261" r:id="rId5"/>
    <p:sldId id="276" r:id="rId6"/>
    <p:sldId id="277" r:id="rId7"/>
    <p:sldId id="303" r:id="rId8"/>
    <p:sldId id="304" r:id="rId9"/>
    <p:sldId id="278" r:id="rId10"/>
    <p:sldId id="289" r:id="rId11"/>
    <p:sldId id="292" r:id="rId12"/>
    <p:sldId id="283" r:id="rId13"/>
    <p:sldId id="284" r:id="rId14"/>
    <p:sldId id="286" r:id="rId15"/>
    <p:sldId id="279" r:id="rId16"/>
    <p:sldId id="280" r:id="rId17"/>
    <p:sldId id="281" r:id="rId18"/>
    <p:sldId id="282" r:id="rId19"/>
    <p:sldId id="287" r:id="rId20"/>
    <p:sldId id="288" r:id="rId21"/>
    <p:sldId id="297" r:id="rId22"/>
    <p:sldId id="305" r:id="rId23"/>
    <p:sldId id="300" r:id="rId24"/>
    <p:sldId id="299" r:id="rId25"/>
    <p:sldId id="306" r:id="rId26"/>
    <p:sldId id="285" r:id="rId27"/>
    <p:sldId id="309" r:id="rId28"/>
    <p:sldId id="310" r:id="rId29"/>
    <p:sldId id="311" r:id="rId30"/>
    <p:sldId id="312" r:id="rId31"/>
    <p:sldId id="314" r:id="rId32"/>
    <p:sldId id="319" r:id="rId33"/>
    <p:sldId id="315" r:id="rId34"/>
    <p:sldId id="317" r:id="rId35"/>
    <p:sldId id="321" r:id="rId36"/>
    <p:sldId id="322" r:id="rId37"/>
    <p:sldId id="308" r:id="rId38"/>
    <p:sldId id="323" r:id="rId39"/>
    <p:sldId id="324" r:id="rId40"/>
    <p:sldId id="325" r:id="rId41"/>
    <p:sldId id="326" r:id="rId42"/>
    <p:sldId id="327"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2D9D13"/>
    <a:srgbClr val="FF6699"/>
    <a:srgbClr val="C03E1A"/>
    <a:srgbClr val="86C943"/>
    <a:srgbClr val="4B9636"/>
    <a:srgbClr val="E0E428"/>
    <a:srgbClr val="B1F8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p:cViewPr varScale="1">
        <p:scale>
          <a:sx n="82" d="100"/>
          <a:sy n="82" d="100"/>
        </p:scale>
        <p:origin x="145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BCD7B-D87B-4BE2-89A0-ED0A50397161}" type="datetimeFigureOut">
              <a:rPr lang="it-IT" smtClean="0"/>
              <a:t>16/03/2023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70CD1-7CB8-437D-A4AF-BC65FBE9A163}" type="slidenum">
              <a:rPr lang="it-IT" smtClean="0"/>
              <a:t>‹N›</a:t>
            </a:fld>
            <a:endParaRPr lang="it-IT"/>
          </a:p>
        </p:txBody>
      </p:sp>
    </p:spTree>
    <p:extLst>
      <p:ext uri="{BB962C8B-B14F-4D97-AF65-F5344CB8AC3E}">
        <p14:creationId xmlns:p14="http://schemas.microsoft.com/office/powerpoint/2010/main" val="133481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1670CD1-7CB8-437D-A4AF-BC65FBE9A163}" type="slidenum">
              <a:rPr lang="it-IT" smtClean="0"/>
              <a:t>9</a:t>
            </a:fld>
            <a:endParaRPr lang="it-IT"/>
          </a:p>
        </p:txBody>
      </p:sp>
    </p:spTree>
    <p:extLst>
      <p:ext uri="{BB962C8B-B14F-4D97-AF65-F5344CB8AC3E}">
        <p14:creationId xmlns:p14="http://schemas.microsoft.com/office/powerpoint/2010/main" val="377503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542FC46-3D05-43DE-B6CB-D6BD9268AA5A}"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390665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542FC46-3D05-43DE-B6CB-D6BD9268AA5A}"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61708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542FC46-3D05-43DE-B6CB-D6BD9268AA5A}"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40930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542FC46-3D05-43DE-B6CB-D6BD9268AA5A}"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68100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542FC46-3D05-43DE-B6CB-D6BD9268AA5A}" type="datetimeFigureOut">
              <a:rPr lang="it-IT" smtClean="0"/>
              <a:t>16/03/2023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104516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542FC46-3D05-43DE-B6CB-D6BD9268AA5A}" type="datetimeFigureOut">
              <a:rPr lang="it-IT" smtClean="0"/>
              <a:t>16/03/2023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1634487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542FC46-3D05-43DE-B6CB-D6BD9268AA5A}" type="datetimeFigureOut">
              <a:rPr lang="it-IT" smtClean="0"/>
              <a:t>16/03/2023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11511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542FC46-3D05-43DE-B6CB-D6BD9268AA5A}" type="datetimeFigureOut">
              <a:rPr lang="it-IT" smtClean="0"/>
              <a:t>16/03/2023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234322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542FC46-3D05-43DE-B6CB-D6BD9268AA5A}" type="datetimeFigureOut">
              <a:rPr lang="it-IT" smtClean="0"/>
              <a:t>16/03/2023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4257017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542FC46-3D05-43DE-B6CB-D6BD9268AA5A}" type="datetimeFigureOut">
              <a:rPr lang="it-IT" smtClean="0"/>
              <a:t>16/03/2023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1802587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542FC46-3D05-43DE-B6CB-D6BD9268AA5A}" type="datetimeFigureOut">
              <a:rPr lang="it-IT" smtClean="0"/>
              <a:t>16/03/2023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BF22E7-3812-4CA5-AF87-7F07BC991732}" type="slidenum">
              <a:rPr lang="it-IT" smtClean="0"/>
              <a:t>‹N›</a:t>
            </a:fld>
            <a:endParaRPr lang="it-IT"/>
          </a:p>
        </p:txBody>
      </p:sp>
    </p:spTree>
    <p:extLst>
      <p:ext uri="{BB962C8B-B14F-4D97-AF65-F5344CB8AC3E}">
        <p14:creationId xmlns:p14="http://schemas.microsoft.com/office/powerpoint/2010/main" val="11499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2FC46-3D05-43DE-B6CB-D6BD9268AA5A}" type="datetimeFigureOut">
              <a:rPr lang="it-IT" smtClean="0"/>
              <a:t>16/03/2023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F22E7-3812-4CA5-AF87-7F07BC991732}" type="slidenum">
              <a:rPr lang="it-IT" smtClean="0"/>
              <a:t>‹N›</a:t>
            </a:fld>
            <a:endParaRPr lang="it-IT"/>
          </a:p>
        </p:txBody>
      </p:sp>
    </p:spTree>
    <p:extLst>
      <p:ext uri="{BB962C8B-B14F-4D97-AF65-F5344CB8AC3E}">
        <p14:creationId xmlns:p14="http://schemas.microsoft.com/office/powerpoint/2010/main" val="322694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results?search_query=#Rispettaledifferenze"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youtube.com/watch?time_continue=46&amp;v=Jg53dRp_4LY&amp;feature=emb_log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www.youtube.com/watch?v=b6OxbUhVYt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6.jpeg"/><Relationship Id="rId7" Type="http://schemas.openxmlformats.org/officeDocument/2006/relationships/oleObject" Target="../embeddings/oleObject1.bin"/><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86.jpeg"/><Relationship Id="rId18" Type="http://schemas.openxmlformats.org/officeDocument/2006/relationships/image" Target="../media/image91.png"/><Relationship Id="rId3" Type="http://schemas.microsoft.com/office/2007/relationships/media" Target="../media/media3.mp3"/><Relationship Id="rId7" Type="http://schemas.microsoft.com/office/2007/relationships/media" Target="../media/media4.mp4"/><Relationship Id="rId12" Type="http://schemas.openxmlformats.org/officeDocument/2006/relationships/image" Target="../media/image85.jpeg"/><Relationship Id="rId17" Type="http://schemas.openxmlformats.org/officeDocument/2006/relationships/image" Target="../media/image90.png"/><Relationship Id="rId2" Type="http://schemas.openxmlformats.org/officeDocument/2006/relationships/video" Target="../media/media2.mp4"/><Relationship Id="rId16" Type="http://schemas.openxmlformats.org/officeDocument/2006/relationships/image" Target="../media/image89.png"/><Relationship Id="rId1" Type="http://schemas.microsoft.com/office/2007/relationships/media" Target="../media/media2.mp4"/><Relationship Id="rId6" Type="http://schemas.openxmlformats.org/officeDocument/2006/relationships/video" Target="../media/media1.mp4"/><Relationship Id="rId11" Type="http://schemas.openxmlformats.org/officeDocument/2006/relationships/image" Target="../media/image84.jpeg"/><Relationship Id="rId5" Type="http://schemas.microsoft.com/office/2007/relationships/media" Target="../media/media1.mp4"/><Relationship Id="rId15" Type="http://schemas.openxmlformats.org/officeDocument/2006/relationships/image" Target="../media/image88.jpeg"/><Relationship Id="rId10" Type="http://schemas.openxmlformats.org/officeDocument/2006/relationships/image" Target="../media/image49.jpg"/><Relationship Id="rId19" Type="http://schemas.openxmlformats.org/officeDocument/2006/relationships/image" Target="../media/image92.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87.png"/></Relationships>
</file>

<file path=ppt/slides/_rels/slide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2" name="Sole 1"/>
          <p:cNvSpPr/>
          <p:nvPr/>
        </p:nvSpPr>
        <p:spPr>
          <a:xfrm>
            <a:off x="6220200" y="-171400"/>
            <a:ext cx="2952328" cy="2736304"/>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I.C.S.«A.VESPUCCI»</a:t>
            </a:r>
          </a:p>
        </p:txBody>
      </p:sp>
      <p:sp>
        <p:nvSpPr>
          <p:cNvPr id="3" name="Nuvola 2"/>
          <p:cNvSpPr/>
          <p:nvPr/>
        </p:nvSpPr>
        <p:spPr>
          <a:xfrm>
            <a:off x="323528" y="2852936"/>
            <a:ext cx="2448272" cy="1080120"/>
          </a:xfrm>
          <a:prstGeom prst="clou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13-17 FEBBRAIO 2023</a:t>
            </a:r>
          </a:p>
        </p:txBody>
      </p:sp>
    </p:spTree>
    <p:extLst>
      <p:ext uri="{BB962C8B-B14F-4D97-AF65-F5344CB8AC3E}">
        <p14:creationId xmlns:p14="http://schemas.microsoft.com/office/powerpoint/2010/main" val="387692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1088"/>
            <a:ext cx="9144000"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6632"/>
            <a:ext cx="822960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58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424936" cy="267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84984"/>
            <a:ext cx="6768752" cy="2967857"/>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93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tangolo arrotondato 1"/>
          <p:cNvSpPr/>
          <p:nvPr/>
        </p:nvSpPr>
        <p:spPr>
          <a:xfrm>
            <a:off x="1259632" y="116632"/>
            <a:ext cx="6624736" cy="187220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LINEE GUIDA NAZIONALI</a:t>
            </a:r>
            <a:br>
              <a:rPr lang="it-IT" dirty="0"/>
            </a:br>
            <a:r>
              <a:rPr lang="it-IT" dirty="0"/>
              <a:t>(art. 1 comma 16 L. 107/2015)</a:t>
            </a:r>
            <a:br>
              <a:rPr lang="it-IT" dirty="0"/>
            </a:br>
            <a:r>
              <a:rPr lang="it-IT" dirty="0"/>
              <a:t>Educare al rispetto: per la parità tra i sessi, la prevenzione della violenza di genere e di tutte le forme di discriminazione</a:t>
            </a:r>
            <a:br>
              <a:rPr lang="it-IT" dirty="0"/>
            </a:br>
            <a:endParaRPr lang="it-IT"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888" y="2924944"/>
            <a:ext cx="6298223" cy="35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68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ttangolo arrotondato 1"/>
          <p:cNvSpPr/>
          <p:nvPr/>
        </p:nvSpPr>
        <p:spPr>
          <a:xfrm>
            <a:off x="539552" y="476672"/>
            <a:ext cx="7992888" cy="1656184"/>
          </a:xfrm>
          <a:prstGeom prst="roundRect">
            <a:avLst/>
          </a:prstGeom>
          <a:solidFill>
            <a:srgbClr val="86C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it-IT" sz="3600" b="1" dirty="0">
                <a:solidFill>
                  <a:prstClr val="black"/>
                </a:solidFill>
                <a:ea typeface="+mj-ea"/>
                <a:cs typeface="+mj-cs"/>
              </a:rPr>
              <a:t>Lo spot della campagna </a:t>
            </a:r>
            <a:r>
              <a:rPr lang="it-IT" altLang="it-IT" sz="3600" b="1" dirty="0">
                <a:solidFill>
                  <a:prstClr val="black"/>
                </a:solidFill>
                <a:ea typeface="+mj-ea"/>
                <a:cs typeface="+mj-cs"/>
                <a:hlinkClick r:id="rId3"/>
              </a:rPr>
              <a:t>#</a:t>
            </a:r>
            <a:r>
              <a:rPr lang="it-IT" altLang="it-IT" sz="3600" b="1" dirty="0" err="1">
                <a:solidFill>
                  <a:prstClr val="black"/>
                </a:solidFill>
                <a:ea typeface="+mj-ea"/>
                <a:cs typeface="+mj-cs"/>
                <a:hlinkClick r:id="rId3"/>
              </a:rPr>
              <a:t>Rispettaledifferenze</a:t>
            </a:r>
            <a:br>
              <a:rPr lang="it-IT" altLang="it-IT" sz="3600" b="1" dirty="0">
                <a:solidFill>
                  <a:prstClr val="black"/>
                </a:solidFill>
                <a:ea typeface="+mj-ea"/>
                <a:cs typeface="+mj-cs"/>
              </a:rPr>
            </a:br>
            <a:r>
              <a:rPr lang="it-IT" altLang="it-IT" sz="2000" dirty="0">
                <a:solidFill>
                  <a:prstClr val="black"/>
                </a:solidFill>
                <a:ea typeface="+mj-ea"/>
                <a:cs typeface="+mj-cs"/>
                <a:hlinkClick r:id="rId4"/>
              </a:rPr>
              <a:t>https://www.youtube.com/watch?time_continue=46&amp;v=Jg53dRp_4LY&amp;feature=emb_logo</a:t>
            </a:r>
            <a:endParaRPr lang="it-IT"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2411350"/>
            <a:ext cx="6353175" cy="4438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847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2977"/>
            <a:ext cx="8294885" cy="494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90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6" y="1784896"/>
            <a:ext cx="8285784" cy="253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bo 2"/>
          <p:cNvSpPr/>
          <p:nvPr/>
        </p:nvSpPr>
        <p:spPr>
          <a:xfrm>
            <a:off x="1907704" y="188640"/>
            <a:ext cx="4896544" cy="1216152"/>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IM-PARI A SCUOLA…</a:t>
            </a:r>
          </a:p>
          <a:p>
            <a:pPr algn="ctr"/>
            <a:r>
              <a:rPr lang="it-IT" b="1" dirty="0"/>
              <a:t>DI GENTILEZZA</a:t>
            </a:r>
          </a:p>
        </p:txBody>
      </p:sp>
      <p:sp>
        <p:nvSpPr>
          <p:cNvPr id="4" name="Cubo 3"/>
          <p:cNvSpPr/>
          <p:nvPr/>
        </p:nvSpPr>
        <p:spPr>
          <a:xfrm>
            <a:off x="323528" y="4221088"/>
            <a:ext cx="8280920" cy="25202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«Essere gentili significa mostrare attenzione nei confronti degli altri e di tutto il mondo che ci circonda, dell’ambiente, degli animali. È un’apertura all’esterno, in contrapposizione all’individualismo e all’arroganza che spesso contraddistinguono il nostro tempo» </a:t>
            </a:r>
          </a:p>
          <a:p>
            <a:r>
              <a:rPr lang="it-IT" b="1" dirty="0"/>
              <a:t>(</a:t>
            </a:r>
            <a:r>
              <a:rPr lang="it-IT" sz="1400" b="1" dirty="0"/>
              <a:t>Cristina Milani, vicepresidente del Movimento mondiale per la gentilezza)</a:t>
            </a:r>
          </a:p>
          <a:p>
            <a:endParaRPr lang="it-IT"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72465"/>
            <a:ext cx="798513"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MONICA\Desktop\Rigenerazione scuola\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572465"/>
            <a:ext cx="818367" cy="81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7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0"/>
            <a:ext cx="7884368" cy="160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472" y="0"/>
            <a:ext cx="4752528" cy="160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01288"/>
            <a:ext cx="3138887" cy="247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umetto 4 2"/>
          <p:cNvSpPr/>
          <p:nvPr/>
        </p:nvSpPr>
        <p:spPr>
          <a:xfrm>
            <a:off x="940816" y="2492896"/>
            <a:ext cx="3312368" cy="1692768"/>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La gentilezza può renderci persino più forti</a:t>
            </a:r>
          </a:p>
        </p:txBody>
      </p:sp>
      <p:sp>
        <p:nvSpPr>
          <p:cNvPr id="4" name="Fumetto 4 3"/>
          <p:cNvSpPr/>
          <p:nvPr/>
        </p:nvSpPr>
        <p:spPr>
          <a:xfrm>
            <a:off x="6071592" y="1608169"/>
            <a:ext cx="3079240" cy="1782413"/>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Può aiutarci a ottenere risultati migliori lavorando in team. </a:t>
            </a:r>
          </a:p>
        </p:txBody>
      </p:sp>
      <p:sp>
        <p:nvSpPr>
          <p:cNvPr id="5" name="Smile 4"/>
          <p:cNvSpPr/>
          <p:nvPr/>
        </p:nvSpPr>
        <p:spPr>
          <a:xfrm>
            <a:off x="7344308" y="5168592"/>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mile 5"/>
          <p:cNvSpPr/>
          <p:nvPr/>
        </p:nvSpPr>
        <p:spPr>
          <a:xfrm>
            <a:off x="8036424" y="5067397"/>
            <a:ext cx="404600" cy="40862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mile 6"/>
          <p:cNvSpPr/>
          <p:nvPr/>
        </p:nvSpPr>
        <p:spPr>
          <a:xfrm>
            <a:off x="6071592" y="5032539"/>
            <a:ext cx="457200" cy="30742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mile 7"/>
          <p:cNvSpPr/>
          <p:nvPr/>
        </p:nvSpPr>
        <p:spPr>
          <a:xfrm>
            <a:off x="6647656" y="5692072"/>
            <a:ext cx="45720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mile 8"/>
          <p:cNvSpPr/>
          <p:nvPr/>
        </p:nvSpPr>
        <p:spPr>
          <a:xfrm>
            <a:off x="6625908" y="5032539"/>
            <a:ext cx="372616" cy="28302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mile 9"/>
          <p:cNvSpPr/>
          <p:nvPr/>
        </p:nvSpPr>
        <p:spPr>
          <a:xfrm>
            <a:off x="5033160" y="4376774"/>
            <a:ext cx="412640" cy="36450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mile 10"/>
          <p:cNvSpPr/>
          <p:nvPr/>
        </p:nvSpPr>
        <p:spPr>
          <a:xfrm>
            <a:off x="5946960" y="5317036"/>
            <a:ext cx="353232" cy="32924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ubo 11"/>
          <p:cNvSpPr/>
          <p:nvPr/>
        </p:nvSpPr>
        <p:spPr>
          <a:xfrm>
            <a:off x="43480" y="181704"/>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7" name="Picture 7" descr="C:\Users\MONICA\Desktop\Rigenerazione scuola\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 y="544228"/>
            <a:ext cx="858408" cy="8536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3804" y="3570914"/>
            <a:ext cx="4307565" cy="323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627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052736"/>
            <a:ext cx="6960774" cy="522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bo 1"/>
          <p:cNvSpPr/>
          <p:nvPr/>
        </p:nvSpPr>
        <p:spPr>
          <a:xfrm>
            <a:off x="25192" y="44624"/>
            <a:ext cx="1666488" cy="151216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COMPORTAMENTI</a:t>
            </a:r>
          </a:p>
        </p:txBody>
      </p:sp>
    </p:spTree>
    <p:extLst>
      <p:ext uri="{BB962C8B-B14F-4D97-AF65-F5344CB8AC3E}">
        <p14:creationId xmlns:p14="http://schemas.microsoft.com/office/powerpoint/2010/main" val="248213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Rettangolo arrotondato 1"/>
          <p:cNvSpPr/>
          <p:nvPr/>
        </p:nvSpPr>
        <p:spPr>
          <a:xfrm>
            <a:off x="930456" y="188640"/>
            <a:ext cx="7560840" cy="187220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chemeClr val="tx1"/>
                </a:solidFill>
              </a:rPr>
              <a:t>SII GENTILE, SEMPRE!</a:t>
            </a:r>
            <a:br>
              <a:rPr lang="it-IT" b="1" dirty="0">
                <a:solidFill>
                  <a:schemeClr val="tx1"/>
                </a:solidFill>
              </a:rPr>
            </a:br>
            <a:r>
              <a:rPr lang="it-IT" b="1" dirty="0">
                <a:solidFill>
                  <a:schemeClr val="tx1"/>
                </a:solidFill>
              </a:rPr>
              <a:t>Iniziamo la nostra settimana sotto il </a:t>
            </a:r>
            <a:br>
              <a:rPr lang="it-IT" b="1" dirty="0">
                <a:solidFill>
                  <a:schemeClr val="tx1"/>
                </a:solidFill>
              </a:rPr>
            </a:br>
            <a:r>
              <a:rPr lang="it-IT" b="1" dirty="0">
                <a:solidFill>
                  <a:schemeClr val="tx1"/>
                </a:solidFill>
              </a:rPr>
              <a:t>segno della gentilezza…e del rispetto</a:t>
            </a:r>
            <a:br>
              <a:rPr lang="it-IT" b="1" dirty="0">
                <a:solidFill>
                  <a:schemeClr val="tx1"/>
                </a:solidFill>
              </a:rPr>
            </a:br>
            <a:br>
              <a:rPr lang="it-IT" b="1" dirty="0">
                <a:solidFill>
                  <a:schemeClr val="tx1"/>
                </a:solidFill>
              </a:rPr>
            </a:br>
            <a:endParaRPr lang="it-IT" b="1"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376" y="590699"/>
            <a:ext cx="2081584" cy="135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MONICA\Desktop\Rigenerazione scuola\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699699"/>
            <a:ext cx="1148053" cy="1141660"/>
          </a:xfrm>
          <a:prstGeom prst="rect">
            <a:avLst/>
          </a:prstGeom>
          <a:solidFill>
            <a:schemeClr val="accent2">
              <a:lumMod val="40000"/>
              <a:lumOff val="60000"/>
            </a:schemeClr>
          </a:solidFill>
        </p:spPr>
      </p:pic>
      <p:sp>
        <p:nvSpPr>
          <p:cNvPr id="3" name="Rettangolo arrotondato 2"/>
          <p:cNvSpPr/>
          <p:nvPr/>
        </p:nvSpPr>
        <p:spPr>
          <a:xfrm>
            <a:off x="930456" y="2996952"/>
            <a:ext cx="7632848" cy="324036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«OGNI PERSONA CHE INCONTRI STA COMBATTENDO UNA BATTAGLIA DI CUI NON SAI NULLA.</a:t>
            </a:r>
          </a:p>
          <a:p>
            <a:pPr algn="ctr"/>
            <a:r>
              <a:rPr lang="it-IT" b="1" dirty="0">
                <a:solidFill>
                  <a:schemeClr val="tx1"/>
                </a:solidFill>
              </a:rPr>
              <a:t>SII GENTILE, SEMPRE!»</a:t>
            </a:r>
          </a:p>
          <a:p>
            <a:pPr algn="ctr"/>
            <a:r>
              <a:rPr lang="it-IT" b="1" dirty="0">
                <a:solidFill>
                  <a:schemeClr val="tx1"/>
                </a:solidFill>
              </a:rPr>
              <a:t>(Se diamo con il cuore, prima o poi riceveremo a piene mani)</a:t>
            </a:r>
          </a:p>
          <a:p>
            <a:pPr algn="ctr"/>
            <a:endParaRPr lang="it-IT" b="1" dirty="0">
              <a:solidFill>
                <a:schemeClr val="tx1"/>
              </a:solidFill>
            </a:endParaRPr>
          </a:p>
          <a:p>
            <a:pPr algn="ctr"/>
            <a:r>
              <a:rPr lang="it-IT" b="1" dirty="0" err="1">
                <a:solidFill>
                  <a:schemeClr val="tx1"/>
                </a:solidFill>
              </a:rPr>
              <a:t>Joy</a:t>
            </a:r>
            <a:r>
              <a:rPr lang="it-IT" b="1" dirty="0">
                <a:solidFill>
                  <a:schemeClr val="tx1"/>
                </a:solidFill>
              </a:rPr>
              <a:t> Story, un bellissimo cortometraggio, è una produzione cinese diretta da </a:t>
            </a:r>
            <a:r>
              <a:rPr lang="it-IT" b="1" dirty="0" err="1">
                <a:solidFill>
                  <a:schemeClr val="tx1"/>
                </a:solidFill>
              </a:rPr>
              <a:t>Kyra</a:t>
            </a:r>
            <a:r>
              <a:rPr lang="it-IT" b="1" dirty="0">
                <a:solidFill>
                  <a:schemeClr val="tx1"/>
                </a:solidFill>
              </a:rPr>
              <a:t> </a:t>
            </a:r>
            <a:r>
              <a:rPr lang="it-IT" b="1" dirty="0" err="1">
                <a:solidFill>
                  <a:schemeClr val="tx1"/>
                </a:solidFill>
              </a:rPr>
              <a:t>Buschor</a:t>
            </a:r>
            <a:r>
              <a:rPr lang="it-IT" b="1" dirty="0">
                <a:solidFill>
                  <a:schemeClr val="tx1"/>
                </a:solidFill>
              </a:rPr>
              <a:t>, Constantin </a:t>
            </a:r>
            <a:r>
              <a:rPr lang="it-IT" b="1" dirty="0" err="1">
                <a:solidFill>
                  <a:schemeClr val="tx1"/>
                </a:solidFill>
              </a:rPr>
              <a:t>Paeplow</a:t>
            </a:r>
            <a:r>
              <a:rPr lang="it-IT" b="1" dirty="0">
                <a:solidFill>
                  <a:schemeClr val="tx1"/>
                </a:solidFill>
              </a:rPr>
              <a:t> e Kenneth Kua. </a:t>
            </a:r>
          </a:p>
          <a:p>
            <a:pPr lvl="0" algn="ctr" eaLnBrk="0" fontAlgn="base" hangingPunct="0">
              <a:spcBef>
                <a:spcPct val="20000"/>
              </a:spcBef>
              <a:spcAft>
                <a:spcPct val="0"/>
              </a:spcAft>
              <a:defRPr/>
            </a:pPr>
            <a:r>
              <a:rPr lang="it-IT" altLang="it-IT" sz="2400" dirty="0">
                <a:solidFill>
                  <a:prstClr val="black"/>
                </a:solidFill>
                <a:hlinkClick r:id="rId4"/>
              </a:rPr>
              <a:t>https://www.youtube.com/watch?v=b6OxbUhVYtk</a:t>
            </a:r>
            <a:endParaRPr lang="it-IT" altLang="it-IT" sz="2400" dirty="0">
              <a:solidFill>
                <a:prstClr val="black"/>
              </a:solidFill>
            </a:endParaRPr>
          </a:p>
          <a:p>
            <a:endParaRPr lang="it-IT" b="1" dirty="0">
              <a:solidFill>
                <a:schemeClr val="tx1"/>
              </a:solidFill>
            </a:endParaRPr>
          </a:p>
        </p:txBody>
      </p:sp>
    </p:spTree>
    <p:extLst>
      <p:ext uri="{BB962C8B-B14F-4D97-AF65-F5344CB8AC3E}">
        <p14:creationId xmlns:p14="http://schemas.microsoft.com/office/powerpoint/2010/main" val="2677181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02293"/>
            <a:ext cx="5994936" cy="4496202"/>
          </a:xfrm>
          <a:prstGeom prst="rect">
            <a:avLst/>
          </a:prstGeom>
          <a:noFill/>
          <a:ln>
            <a:noFill/>
          </a:ln>
          <a:effectLst/>
          <a:scene3d>
            <a:camera prst="perspective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77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2" y="-1"/>
            <a:ext cx="9122008" cy="694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032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ettangolo arrotondato 1"/>
          <p:cNvSpPr/>
          <p:nvPr/>
        </p:nvSpPr>
        <p:spPr>
          <a:xfrm>
            <a:off x="441831" y="160338"/>
            <a:ext cx="856895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EDUCHIAMO OGGI, NEL  PRESENTE, PER UN FUTURO SOSTENIBILE E IN-PARI</a:t>
            </a:r>
          </a:p>
        </p:txBody>
      </p:sp>
      <p:pic>
        <p:nvPicPr>
          <p:cNvPr id="3" name="Picture 2" descr="E:\SETTIMANA DELLA RIGENERAZIONE '23\Materiale\2 e3 C1.jf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848" y="3645024"/>
            <a:ext cx="4128459"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ETTIMANA DELLA RIGENERAZIONE '23\Materiale\1b043bc8-df58-4358-b542-dd8b080656d8.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828" y="1196752"/>
            <a:ext cx="3984443" cy="2988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descr="blob:https://web.whatsapp.com/e341170d-11ee-4f0d-a6d7-4be283b58d4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8" name="Picture 10" descr="E:\SETTIMANA DELLA RIGENERAZIONE '23\Materiale\gruppo12c.jf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552" y="3429000"/>
            <a:ext cx="3096344" cy="261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72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1256"/>
            <a:ext cx="8712968" cy="643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79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776864" cy="568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890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386574" cy="60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862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59673" cy="622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36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E:\SETTIMANA DELLA RIGENERAZIONE '23\Materiale\CARABINIERI.jf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0" y="4797152"/>
            <a:ext cx="259228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ETTIMANA DELLA RIGENERAZIONE '23\Materiale\COLONNELLO PRESIDE NASSO.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276872"/>
            <a:ext cx="2142542" cy="1586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SETTIMANA DELLA RIGENERAZIONE '23\Materiale\rabbino3.jf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0219" y="3501008"/>
            <a:ext cx="2400267"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10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26" name="Picture 2" descr="E:\SETTIMANA DELLA RIGENERAZIONE '23\Materiale\donna.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04664"/>
            <a:ext cx="4932776" cy="2448272"/>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950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e 1"/>
          <p:cNvSpPr/>
          <p:nvPr/>
        </p:nvSpPr>
        <p:spPr>
          <a:xfrm>
            <a:off x="899592" y="0"/>
            <a:ext cx="7272808" cy="792088"/>
          </a:xfrm>
          <a:prstGeom prst="ellipse">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FF0000"/>
                </a:solidFill>
              </a:rPr>
              <a:t> Donne per la Pace. </a:t>
            </a:r>
          </a:p>
        </p:txBody>
      </p:sp>
      <p:sp>
        <p:nvSpPr>
          <p:cNvPr id="4" name="Ovale 3"/>
          <p:cNvSpPr/>
          <p:nvPr/>
        </p:nvSpPr>
        <p:spPr>
          <a:xfrm>
            <a:off x="1043608" y="3041784"/>
            <a:ext cx="6984776" cy="1786488"/>
          </a:xfrm>
          <a:prstGeom prst="ellipse">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Dal 28 aprile al 1 maggio 1915 si svolse all’</a:t>
            </a:r>
            <a:r>
              <a:rPr lang="it-IT" sz="2400" b="1" dirty="0" err="1"/>
              <a:t>Aja</a:t>
            </a:r>
            <a:r>
              <a:rPr lang="it-IT" sz="2400" b="1" dirty="0"/>
              <a:t> il Congresso Internazionale delle </a:t>
            </a:r>
          </a:p>
          <a:p>
            <a:pPr algn="ctr"/>
            <a:r>
              <a:rPr lang="it-IT" sz="2400" b="1" dirty="0"/>
              <a:t>Donne per la Pace</a:t>
            </a:r>
          </a:p>
        </p:txBody>
      </p:sp>
    </p:spTree>
    <p:extLst>
      <p:ext uri="{BB962C8B-B14F-4D97-AF65-F5344CB8AC3E}">
        <p14:creationId xmlns:p14="http://schemas.microsoft.com/office/powerpoint/2010/main" val="1875315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6512" y="0"/>
            <a:ext cx="9180512" cy="5355312"/>
          </a:xfrm>
          <a:prstGeom prst="rect">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lin ang="16200000" scaled="1"/>
            <a:tileRect/>
          </a:gradFill>
        </p:spPr>
        <p:txBody>
          <a:bodyPr wrap="square">
            <a:spAutoFit/>
          </a:bodyPr>
          <a:lstStyle/>
          <a:p>
            <a:pPr algn="just"/>
            <a:r>
              <a:rPr lang="it-IT" b="1" dirty="0"/>
              <a:t>«</a:t>
            </a:r>
            <a:r>
              <a:rPr lang="it-IT" b="1" dirty="0">
                <a:solidFill>
                  <a:schemeClr val="bg1"/>
                </a:solidFill>
              </a:rPr>
              <a:t>Noi, le donne del mondo, vediamo con apprensione e angoscia la situazione presente in Europa che rischia di coinvolgere l’intero continente, se non l’intero mondo, nei disastri e negli orrori della guerra. In questa terribile ora, quando il destino dell’Europa dipende da decisioni che noi donne non abbiamo il potere di formare, noi – assumendo le responsabilità che ci vengono dall’essere madri delle generazioni future – non possiamo rimanere passive. Benché siamo sul piano politico prive di potere, richiamiamo con forza i governi e coloro che questo potere detengono nei nostri differenti Paesi ad allontanare il pericolo di una catastrofe che non avrà paragone. In nessuno dei Paesi immediatamente coinvolti nella minaccia della guerra le donne hanno il potere diretto di controllare i destini del loro Paese. Esse si trovano sul margine di una posizione pressoché insostenibile, vedere le case, le famiglie, i figli soggetti non soltanto al rischio ma alla certezza di un immane disastro che esse non possono in nessun modo allontanare o impedire. Qualunque ne sarà il risultato, il conflitto lascerà l’umanità più povera, segnerà un passo indietro nel progresso della civiltà e costituirà un grande scacco nel graduale miglioramento delle condizioni delle grandi masse e delle persone da cui dipende il reale benessere delle nazioni. Noi donne […], ci appelliamo a voi perché non lasciate intentato nessun metodo di conciliazione o di arbitraggio per risolvere le controversie internazionali, nessun metodo che possa aiutarci a prevenire l’annegamento nel sangue di metà del mondo civilizzato. (“</a:t>
            </a:r>
            <a:r>
              <a:rPr lang="it-IT" b="1" dirty="0" err="1">
                <a:solidFill>
                  <a:schemeClr val="bg1"/>
                </a:solidFill>
              </a:rPr>
              <a:t>Jus</a:t>
            </a:r>
            <a:r>
              <a:rPr lang="it-IT" b="1" dirty="0">
                <a:solidFill>
                  <a:schemeClr val="bg1"/>
                </a:solidFill>
              </a:rPr>
              <a:t> </a:t>
            </a:r>
            <a:r>
              <a:rPr lang="it-IT" b="1" dirty="0" err="1">
                <a:solidFill>
                  <a:schemeClr val="bg1"/>
                </a:solidFill>
              </a:rPr>
              <a:t>Suffragii</a:t>
            </a:r>
            <a:r>
              <a:rPr lang="it-IT" b="1" dirty="0">
                <a:solidFill>
                  <a:schemeClr val="bg1"/>
                </a:solidFill>
              </a:rPr>
              <a:t>. </a:t>
            </a:r>
            <a:r>
              <a:rPr lang="it-IT" b="1" dirty="0" err="1">
                <a:solidFill>
                  <a:schemeClr val="bg1"/>
                </a:solidFill>
              </a:rPr>
              <a:t>Monthly</a:t>
            </a:r>
            <a:r>
              <a:rPr lang="it-IT" b="1" dirty="0">
                <a:solidFill>
                  <a:schemeClr val="bg1"/>
                </a:solidFill>
              </a:rPr>
              <a:t> </a:t>
            </a:r>
            <a:r>
              <a:rPr lang="it-IT" b="1" dirty="0" err="1">
                <a:solidFill>
                  <a:schemeClr val="bg1"/>
                </a:solidFill>
              </a:rPr>
              <a:t>organ</a:t>
            </a:r>
            <a:r>
              <a:rPr lang="it-IT" b="1" dirty="0">
                <a:solidFill>
                  <a:schemeClr val="bg1"/>
                </a:solidFill>
              </a:rPr>
              <a:t> of the International Woman </a:t>
            </a:r>
            <a:r>
              <a:rPr lang="it-IT" b="1" dirty="0" err="1">
                <a:solidFill>
                  <a:schemeClr val="bg1"/>
                </a:solidFill>
              </a:rPr>
              <a:t>Suffrage</a:t>
            </a:r>
            <a:r>
              <a:rPr lang="it-IT" b="1" dirty="0">
                <a:solidFill>
                  <a:schemeClr val="bg1"/>
                </a:solidFill>
              </a:rPr>
              <a:t> </a:t>
            </a:r>
            <a:r>
              <a:rPr lang="it-IT" b="1" dirty="0" err="1">
                <a:solidFill>
                  <a:schemeClr val="bg1"/>
                </a:solidFill>
              </a:rPr>
              <a:t>Alliance</a:t>
            </a:r>
            <a:r>
              <a:rPr lang="it-IT" b="1" dirty="0">
                <a:solidFill>
                  <a:schemeClr val="bg1"/>
                </a:solidFill>
              </a:rPr>
              <a:t>”, volume 8, numero 13, </a:t>
            </a:r>
            <a:r>
              <a:rPr lang="it-IT" b="1" dirty="0" err="1">
                <a:solidFill>
                  <a:schemeClr val="bg1"/>
                </a:solidFill>
              </a:rPr>
              <a:t>September</a:t>
            </a:r>
            <a:r>
              <a:rPr lang="it-IT" b="1" dirty="0">
                <a:solidFill>
                  <a:schemeClr val="bg1"/>
                </a:solidFill>
              </a:rPr>
              <a:t>, 1914.)</a:t>
            </a:r>
            <a:endParaRPr lang="it-IT" dirty="0">
              <a:solidFill>
                <a:schemeClr val="bg1"/>
              </a:solidFill>
            </a:endParaRPr>
          </a:p>
        </p:txBody>
      </p:sp>
      <p:sp>
        <p:nvSpPr>
          <p:cNvPr id="3" name="Freccia in su 2"/>
          <p:cNvSpPr/>
          <p:nvPr/>
        </p:nvSpPr>
        <p:spPr>
          <a:xfrm>
            <a:off x="1547664" y="5353440"/>
            <a:ext cx="1296144" cy="15045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I</a:t>
            </a:r>
          </a:p>
          <a:p>
            <a:pPr algn="ctr"/>
            <a:r>
              <a:rPr lang="it-IT" sz="2400" b="1" dirty="0"/>
              <a:t>E</a:t>
            </a:r>
          </a:p>
          <a:p>
            <a:pPr algn="ctr"/>
            <a:r>
              <a:rPr lang="it-IT" sz="2400" b="1" dirty="0"/>
              <a:t>R</a:t>
            </a:r>
          </a:p>
          <a:p>
            <a:pPr algn="ctr"/>
            <a:r>
              <a:rPr lang="it-IT" sz="2400" b="1" dirty="0"/>
              <a:t>I</a:t>
            </a:r>
          </a:p>
          <a:p>
            <a:pPr algn="ctr"/>
            <a:endParaRPr lang="it-IT" dirty="0"/>
          </a:p>
        </p:txBody>
      </p:sp>
      <p:sp>
        <p:nvSpPr>
          <p:cNvPr id="5" name="Freccia in giù 4"/>
          <p:cNvSpPr/>
          <p:nvPr/>
        </p:nvSpPr>
        <p:spPr>
          <a:xfrm>
            <a:off x="5534940" y="5353440"/>
            <a:ext cx="1368152" cy="15026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a:p>
            <a:pPr algn="ctr"/>
            <a:r>
              <a:rPr lang="it-IT" sz="2400" b="1" dirty="0"/>
              <a:t>O</a:t>
            </a:r>
          </a:p>
          <a:p>
            <a:pPr algn="ctr"/>
            <a:r>
              <a:rPr lang="it-IT" sz="2400" b="1" dirty="0"/>
              <a:t>G</a:t>
            </a:r>
          </a:p>
          <a:p>
            <a:pPr algn="ctr"/>
            <a:r>
              <a:rPr lang="it-IT" sz="2400" b="1" dirty="0"/>
              <a:t>G</a:t>
            </a:r>
          </a:p>
          <a:p>
            <a:pPr algn="ctr"/>
            <a:r>
              <a:rPr lang="it-IT" sz="2400" b="1" dirty="0"/>
              <a:t>I</a:t>
            </a:r>
          </a:p>
        </p:txBody>
      </p:sp>
    </p:spTree>
    <p:extLst>
      <p:ext uri="{BB962C8B-B14F-4D97-AF65-F5344CB8AC3E}">
        <p14:creationId xmlns:p14="http://schemas.microsoft.com/office/powerpoint/2010/main" val="90644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016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8640"/>
            <a:ext cx="6410325" cy="1200150"/>
          </a:xfrm>
          <a:prstGeom prst="rect">
            <a:avLst/>
          </a:prstGeom>
          <a:solidFill>
            <a:srgbClr val="86C943"/>
          </a:solidFill>
          <a:ln w="76200">
            <a:solidFill>
              <a:srgbClr val="92D050"/>
            </a:solidFill>
          </a:ln>
          <a:effectLst/>
          <a:scene3d>
            <a:camera prst="perspectiveLeft"/>
            <a:lightRig rig="threePt" dir="t"/>
          </a:scene3d>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00808"/>
            <a:ext cx="8928992" cy="188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539552" y="3717032"/>
            <a:ext cx="1656184" cy="295232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Nuova vita</a:t>
            </a:r>
          </a:p>
          <a:p>
            <a:pPr algn="ctr"/>
            <a:r>
              <a:rPr lang="it-IT" dirty="0"/>
              <a:t> ai </a:t>
            </a:r>
          </a:p>
          <a:p>
            <a:pPr algn="ctr"/>
            <a:r>
              <a:rPr lang="it-IT" b="1" dirty="0" err="1">
                <a:solidFill>
                  <a:schemeClr val="tx1"/>
                </a:solidFill>
              </a:rPr>
              <a:t>saperi</a:t>
            </a:r>
            <a:r>
              <a:rPr lang="it-IT" sz="1200" b="1" dirty="0"/>
              <a:t>, rendendoli più appetibili e significativi</a:t>
            </a:r>
          </a:p>
        </p:txBody>
      </p:sp>
      <p:sp>
        <p:nvSpPr>
          <p:cNvPr id="3" name="Rettangolo arrotondato 2"/>
          <p:cNvSpPr/>
          <p:nvPr/>
        </p:nvSpPr>
        <p:spPr>
          <a:xfrm>
            <a:off x="2483768" y="3717032"/>
            <a:ext cx="1872208" cy="295232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Nuova vita</a:t>
            </a:r>
          </a:p>
          <a:p>
            <a:pPr algn="ctr"/>
            <a:r>
              <a:rPr lang="it-IT" dirty="0"/>
              <a:t>ai</a:t>
            </a:r>
          </a:p>
          <a:p>
            <a:pPr algn="ctr"/>
            <a:r>
              <a:rPr lang="it-IT" dirty="0"/>
              <a:t> </a:t>
            </a:r>
            <a:r>
              <a:rPr lang="it-IT" dirty="0">
                <a:solidFill>
                  <a:schemeClr val="tx1"/>
                </a:solidFill>
              </a:rPr>
              <a:t>comportamenti</a:t>
            </a:r>
            <a:r>
              <a:rPr lang="it-IT" dirty="0"/>
              <a:t> </a:t>
            </a:r>
            <a:r>
              <a:rPr lang="it-IT" sz="1200" dirty="0"/>
              <a:t>che devono essere più rispettosi e meno egoistici, perché solo insieme ci salveremo, come umanità</a:t>
            </a:r>
          </a:p>
        </p:txBody>
      </p:sp>
      <p:sp>
        <p:nvSpPr>
          <p:cNvPr id="4" name="Rettangolo arrotondato 3"/>
          <p:cNvSpPr/>
          <p:nvPr/>
        </p:nvSpPr>
        <p:spPr>
          <a:xfrm>
            <a:off x="4860032" y="3717032"/>
            <a:ext cx="1728192" cy="2952328"/>
          </a:xfrm>
          <a:prstGeom prst="roundRect">
            <a:avLst/>
          </a:prstGeom>
          <a:solidFill>
            <a:srgbClr val="2D9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Nuova vita </a:t>
            </a:r>
          </a:p>
          <a:p>
            <a:pPr algn="ctr"/>
            <a:r>
              <a:rPr lang="it-IT" dirty="0"/>
              <a:t>ai</a:t>
            </a:r>
          </a:p>
          <a:p>
            <a:pPr algn="ctr"/>
            <a:r>
              <a:rPr lang="it-IT" sz="1200" b="1" dirty="0"/>
              <a:t> </a:t>
            </a:r>
            <a:r>
              <a:rPr lang="it-IT" b="1" dirty="0">
                <a:solidFill>
                  <a:schemeClr val="tx1"/>
                </a:solidFill>
              </a:rPr>
              <a:t>luoghi</a:t>
            </a:r>
            <a:r>
              <a:rPr lang="it-IT" sz="1200" b="1" dirty="0">
                <a:solidFill>
                  <a:schemeClr val="tx1"/>
                </a:solidFill>
              </a:rPr>
              <a:t> </a:t>
            </a:r>
            <a:r>
              <a:rPr lang="it-IT" sz="1200" b="1" dirty="0"/>
              <a:t>da abitare e, quindi, da vivere che siano sicuri,  accoglienti ed “internazionali”</a:t>
            </a:r>
          </a:p>
        </p:txBody>
      </p:sp>
      <p:sp>
        <p:nvSpPr>
          <p:cNvPr id="5" name="Rettangolo arrotondato 4"/>
          <p:cNvSpPr/>
          <p:nvPr/>
        </p:nvSpPr>
        <p:spPr>
          <a:xfrm>
            <a:off x="6804248" y="3717032"/>
            <a:ext cx="2232248" cy="309634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Nuova vita </a:t>
            </a:r>
          </a:p>
          <a:p>
            <a:pPr algn="ctr"/>
            <a:r>
              <a:rPr lang="it-IT" dirty="0"/>
              <a:t>alle </a:t>
            </a:r>
          </a:p>
          <a:p>
            <a:pPr algn="ctr"/>
            <a:r>
              <a:rPr lang="it-IT" b="1" dirty="0">
                <a:solidFill>
                  <a:schemeClr val="tx1"/>
                </a:solidFill>
              </a:rPr>
              <a:t>opportunità</a:t>
            </a:r>
            <a:r>
              <a:rPr lang="it-IT" sz="1200" b="1" dirty="0">
                <a:solidFill>
                  <a:schemeClr val="tx1"/>
                </a:solidFill>
              </a:rPr>
              <a:t> </a:t>
            </a:r>
            <a:r>
              <a:rPr lang="it-IT" sz="1200" b="1" dirty="0"/>
              <a:t>che nel nostro caso significa educare e cioè tirar fuori da ciascun alunno le potenzialità , le sue attitudini che, però, dovranno avere la possibilità di essere coltivate anche negli studi successivi, nel momento in cui nuovi percorsi verranno istituiti anche nella Secondaria di secondo grado.</a:t>
            </a:r>
          </a:p>
          <a:p>
            <a:pPr algn="ctr"/>
            <a:endParaRPr lang="it-IT" dirty="0"/>
          </a:p>
        </p:txBody>
      </p:sp>
    </p:spTree>
    <p:extLst>
      <p:ext uri="{BB962C8B-B14F-4D97-AF65-F5344CB8AC3E}">
        <p14:creationId xmlns:p14="http://schemas.microsoft.com/office/powerpoint/2010/main" val="355623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3" name="Onda 1 2"/>
          <p:cNvSpPr/>
          <p:nvPr/>
        </p:nvSpPr>
        <p:spPr>
          <a:xfrm>
            <a:off x="107504" y="116632"/>
            <a:ext cx="8856984" cy="1634480"/>
          </a:xfrm>
          <a:prstGeom prst="wav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Risoluzione 1325 del Consiglio di sicurezza delle Nazioni Unite «Donne, pace e sicurezza»</a:t>
            </a:r>
          </a:p>
        </p:txBody>
      </p:sp>
      <p:sp>
        <p:nvSpPr>
          <p:cNvPr id="5" name="Onda 1 4"/>
          <p:cNvSpPr/>
          <p:nvPr/>
        </p:nvSpPr>
        <p:spPr>
          <a:xfrm>
            <a:off x="0" y="1484784"/>
            <a:ext cx="8856984" cy="2880320"/>
          </a:xfrm>
          <a:prstGeom prst="wave">
            <a:avLst>
              <a:gd name="adj1" fmla="val 12500"/>
              <a:gd name="adj2" fmla="val -688"/>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Il 31 ottobre 2000 il Consiglio di Sicurezza delle Nazioni Unite ha adottato all’unanimità la risoluzione 1325 su donne, pace e sicurezza, primo documento del Consiglio che menziona esplicitamente l’impatto dei conflitti armati sulle donne e sottolinea il contributo femminile per la risoluzione dei conflitti e per la costruzione di una pace durevole.</a:t>
            </a:r>
          </a:p>
        </p:txBody>
      </p:sp>
      <p:sp>
        <p:nvSpPr>
          <p:cNvPr id="7" name="Arrotonda angolo diagonale rettangolo 6"/>
          <p:cNvSpPr/>
          <p:nvPr/>
        </p:nvSpPr>
        <p:spPr>
          <a:xfrm>
            <a:off x="107504" y="4077072"/>
            <a:ext cx="4139952" cy="2664296"/>
          </a:xfrm>
          <a:prstGeom prst="round2Diag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Dall’adozione della storica Risoluzione 1325 molto è stato fatto, ma le donne e le ragazze continuano a sopportare in modo sproporzionato il peso dei conflitti e rimangono sottorappresentate o non rappresentate negli sforzi dei processi di pace, nonostante il loro contributo costruttivo alla risoluzione dei conflitti</a:t>
            </a:r>
          </a:p>
        </p:txBody>
      </p:sp>
      <p:sp>
        <p:nvSpPr>
          <p:cNvPr id="8" name="Arrotonda angolo diagonale rettangolo 7"/>
          <p:cNvSpPr/>
          <p:nvPr/>
        </p:nvSpPr>
        <p:spPr>
          <a:xfrm>
            <a:off x="4860032" y="4524464"/>
            <a:ext cx="3888432" cy="2216904"/>
          </a:xfrm>
          <a:prstGeom prst="round2Diag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L’Italia ha sostenuto con forza la Risoluzione 1325 fin dalla sua adozione nel 2020.</a:t>
            </a:r>
          </a:p>
        </p:txBody>
      </p:sp>
    </p:spTree>
    <p:extLst>
      <p:ext uri="{BB962C8B-B14F-4D97-AF65-F5344CB8AC3E}">
        <p14:creationId xmlns:p14="http://schemas.microsoft.com/office/powerpoint/2010/main" val="744786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3074" name="Picture 2" descr="E:\SETTIMANA DELLA RIGENERAZIONE '23\Materiale\Virginia Wool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16632"/>
            <a:ext cx="619268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393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107504" y="44624"/>
            <a:ext cx="8856984" cy="1274440"/>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t>RIGENERIAMO SAPERI E COMPORTAMENTI</a:t>
            </a:r>
          </a:p>
          <a:p>
            <a:pPr algn="ctr"/>
            <a:r>
              <a:rPr lang="it-IT" dirty="0"/>
              <a:t>#</a:t>
            </a:r>
            <a:r>
              <a:rPr lang="it-IT" dirty="0" err="1"/>
              <a:t>paritàdigenereeinclusione</a:t>
            </a:r>
            <a:endParaRPr lang="it-IT" dirty="0"/>
          </a:p>
        </p:txBody>
      </p:sp>
      <p:pic>
        <p:nvPicPr>
          <p:cNvPr id="3074" name="Picture 2" descr="E:\SETTIMANA DELLA RIGENERAZIONE '23\Materiale\lella1.jf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140104"/>
            <a:ext cx="3608995" cy="27067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SETTIMANA DELLA RIGENERAZIONE '23\Materiale\lella2.jf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133056"/>
            <a:ext cx="3072341"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ETTIMANA DELLA RIGENERAZIONE '23\Materiale\foglie dafne1.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700808"/>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SETTIMANA DELLA RIGENERAZIONE '23\Materiale\vivere acolori2.jf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1826" y="4509120"/>
            <a:ext cx="3666281" cy="2062284"/>
          </a:xfrm>
          <a:prstGeom prst="rect">
            <a:avLst/>
          </a:prstGeom>
          <a:noFill/>
          <a:extLst>
            <a:ext uri="{909E8E84-426E-40DD-AFC4-6F175D3DCCD1}">
              <a14:hiddenFill xmlns:a14="http://schemas.microsoft.com/office/drawing/2010/main">
                <a:solidFill>
                  <a:srgbClr val="FFFFFF"/>
                </a:solidFill>
              </a14:hiddenFill>
            </a:ext>
          </a:extLst>
        </p:spPr>
      </p:pic>
      <p:sp>
        <p:nvSpPr>
          <p:cNvPr id="3" name="Esplosione 1 2"/>
          <p:cNvSpPr/>
          <p:nvPr/>
        </p:nvSpPr>
        <p:spPr>
          <a:xfrm>
            <a:off x="7164288" y="5285184"/>
            <a:ext cx="1979712" cy="157281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13 Febbraio</a:t>
            </a:r>
          </a:p>
        </p:txBody>
      </p:sp>
      <p:sp>
        <p:nvSpPr>
          <p:cNvPr id="4" name="Esplosione 1 3"/>
          <p:cNvSpPr/>
          <p:nvPr/>
        </p:nvSpPr>
        <p:spPr>
          <a:xfrm>
            <a:off x="5004048" y="980728"/>
            <a:ext cx="4209528" cy="311755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ASCOLTA IL TUO CUORE ED IMPARERAI A VEDERE IL MONDO DA TANTI PUNTI DI VISTA «DIVERSI»</a:t>
            </a:r>
          </a:p>
        </p:txBody>
      </p:sp>
    </p:spTree>
    <p:extLst>
      <p:ext uri="{BB962C8B-B14F-4D97-AF65-F5344CB8AC3E}">
        <p14:creationId xmlns:p14="http://schemas.microsoft.com/office/powerpoint/2010/main" val="288097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1280" y="0"/>
            <a:ext cx="8928992" cy="1408872"/>
          </a:xfrm>
          <a:prstGeom prst="wave">
            <a:avLst>
              <a:gd name="adj1" fmla="val 12500"/>
              <a:gd name="adj2" fmla="val -11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a:p>
            <a:pPr algn="ctr"/>
            <a:r>
              <a:rPr lang="it-IT" b="1" dirty="0"/>
              <a:t>IL NOSTRO IMPEGNO A SCUOLA, DENTRO E FUORI L’AULA, CONTRO OGNI FORMA DI VIOLENZA PER UN’EDUCAZIONE AL RISPETTO ED ALLA PACE</a:t>
            </a:r>
          </a:p>
          <a:p>
            <a:pPr algn="ctr"/>
            <a:r>
              <a:rPr lang="it-IT" b="1" dirty="0"/>
              <a:t>#</a:t>
            </a:r>
            <a:r>
              <a:rPr lang="it-IT" b="1" dirty="0" err="1"/>
              <a:t>insiemeperlalibertàditutteledonnedelmondo</a:t>
            </a:r>
            <a:endParaRPr lang="it-IT" b="1" dirty="0"/>
          </a:p>
          <a:p>
            <a:pPr algn="ctr"/>
            <a:r>
              <a:rPr lang="it-IT" b="1"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7368788" cy="525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875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2" name="WhatsApp Video 2023-02-14 at 12.41.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1218689" y="1538076"/>
            <a:ext cx="6174909" cy="3500736"/>
          </a:xfrm>
          <a:prstGeom prst="rect">
            <a:avLst/>
          </a:prstGeom>
        </p:spPr>
      </p:pic>
      <p:sp>
        <p:nvSpPr>
          <p:cNvPr id="5" name="Esplosione 1 4"/>
          <p:cNvSpPr/>
          <p:nvPr/>
        </p:nvSpPr>
        <p:spPr>
          <a:xfrm>
            <a:off x="12616" y="1700808"/>
            <a:ext cx="2736304" cy="295232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FLASH MOB</a:t>
            </a:r>
          </a:p>
        </p:txBody>
      </p:sp>
      <p:sp>
        <p:nvSpPr>
          <p:cNvPr id="7" name="Esplosione 1 6"/>
          <p:cNvSpPr/>
          <p:nvPr/>
        </p:nvSpPr>
        <p:spPr>
          <a:xfrm>
            <a:off x="6444208" y="170157"/>
            <a:ext cx="2570584" cy="201967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14 FEBBRAIO</a:t>
            </a:r>
          </a:p>
        </p:txBody>
      </p:sp>
      <p:sp>
        <p:nvSpPr>
          <p:cNvPr id="10" name="Esplosione 1 9"/>
          <p:cNvSpPr/>
          <p:nvPr/>
        </p:nvSpPr>
        <p:spPr>
          <a:xfrm>
            <a:off x="6056512" y="2276872"/>
            <a:ext cx="3196008" cy="396044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ONE</a:t>
            </a:r>
          </a:p>
          <a:p>
            <a:pPr algn="ctr"/>
            <a:r>
              <a:rPr lang="it-IT" b="1" dirty="0"/>
              <a:t>BILLION </a:t>
            </a:r>
          </a:p>
          <a:p>
            <a:pPr algn="ctr"/>
            <a:r>
              <a:rPr lang="it-IT" b="1" dirty="0"/>
              <a:t>RISING</a:t>
            </a:r>
          </a:p>
          <a:p>
            <a:pPr algn="ctr"/>
            <a:r>
              <a:rPr lang="it-IT" b="1" dirty="0"/>
              <a:t>RISE FOR FREEDOM</a:t>
            </a:r>
          </a:p>
        </p:txBody>
      </p:sp>
    </p:spTree>
    <p:extLst>
      <p:ext uri="{BB962C8B-B14F-4D97-AF65-F5344CB8AC3E}">
        <p14:creationId xmlns:p14="http://schemas.microsoft.com/office/powerpoint/2010/main" val="3086303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107504" y="0"/>
            <a:ext cx="8856984" cy="1723728"/>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dirty="0"/>
          </a:p>
          <a:p>
            <a:pPr algn="ctr"/>
            <a:r>
              <a:rPr lang="it-IT" sz="2800" b="1" dirty="0"/>
              <a:t>RIGENERIAMO SAPERI E COMPORTAMENTI</a:t>
            </a:r>
          </a:p>
          <a:p>
            <a:pPr algn="ctr"/>
            <a:r>
              <a:rPr lang="it-IT" dirty="0"/>
              <a:t>#</a:t>
            </a:r>
            <a:r>
              <a:rPr lang="it-IT" dirty="0" err="1"/>
              <a:t>aiutamiacapire</a:t>
            </a:r>
            <a:endParaRPr lang="it-IT" dirty="0"/>
          </a:p>
          <a:p>
            <a:pPr algn="ctr"/>
            <a:r>
              <a:rPr lang="it-IT" dirty="0"/>
              <a:t>#</a:t>
            </a:r>
            <a:r>
              <a:rPr lang="it-IT" dirty="0" err="1"/>
              <a:t>permettimidistartivicino</a:t>
            </a:r>
            <a:endParaRPr lang="it-IT" dirty="0"/>
          </a:p>
          <a:p>
            <a:pPr algn="ctr"/>
            <a:endParaRPr lang="it-IT" dirty="0"/>
          </a:p>
        </p:txBody>
      </p:sp>
      <p:sp>
        <p:nvSpPr>
          <p:cNvPr id="3" name="Esplosione 1 2"/>
          <p:cNvSpPr/>
          <p:nvPr/>
        </p:nvSpPr>
        <p:spPr>
          <a:xfrm>
            <a:off x="7164288" y="3488342"/>
            <a:ext cx="1979712" cy="1572816"/>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14 Febbraio</a:t>
            </a:r>
          </a:p>
        </p:txBody>
      </p:sp>
      <p:sp>
        <p:nvSpPr>
          <p:cNvPr id="4" name="Esplosione 1 3"/>
          <p:cNvSpPr/>
          <p:nvPr/>
        </p:nvSpPr>
        <p:spPr>
          <a:xfrm>
            <a:off x="5508104" y="1268760"/>
            <a:ext cx="3744416" cy="296156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DISTURBI DEL COMPORTAMENTO ALIMENTARE E SOCIAL NETWORK </a:t>
            </a:r>
          </a:p>
        </p:txBody>
      </p:sp>
      <p:pic>
        <p:nvPicPr>
          <p:cNvPr id="1027" name="Picture 3" descr="E:\SETTIMANA DELLA RIGENERAZIONE '23\Materiale\disturbi alimentar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67" y="1484784"/>
            <a:ext cx="4023883" cy="400711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E:\SETTIMANA DELLA RIGENERAZIONE '23\Materiale\disturbi e socia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766" y="3717032"/>
            <a:ext cx="4023883" cy="301791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Esplosione 1 4"/>
          <p:cNvSpPr/>
          <p:nvPr/>
        </p:nvSpPr>
        <p:spPr>
          <a:xfrm>
            <a:off x="4193704" y="3963640"/>
            <a:ext cx="3960440" cy="2873896"/>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t>PARLAMI, SONO QUI E TI VOGLIO ASCOLTARE</a:t>
            </a:r>
            <a:endParaRPr lang="it-IT" b="1" dirty="0"/>
          </a:p>
        </p:txBody>
      </p:sp>
    </p:spTree>
    <p:extLst>
      <p:ext uri="{BB962C8B-B14F-4D97-AF65-F5344CB8AC3E}">
        <p14:creationId xmlns:p14="http://schemas.microsoft.com/office/powerpoint/2010/main" val="169940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54720" y="0"/>
            <a:ext cx="8856984" cy="2033464"/>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dirty="0"/>
          </a:p>
          <a:p>
            <a:pPr algn="ctr"/>
            <a:r>
              <a:rPr lang="it-IT" sz="2800" b="1" dirty="0"/>
              <a:t>RIGENERIAMO SAPERI , COMPORTAMENTI, LUOGHI E OPPORTUNITA’</a:t>
            </a:r>
          </a:p>
          <a:p>
            <a:pPr algn="ctr"/>
            <a:r>
              <a:rPr lang="it-IT" dirty="0"/>
              <a:t>#</a:t>
            </a:r>
            <a:r>
              <a:rPr lang="it-IT" dirty="0" err="1"/>
              <a:t>frescoprofumodellalibertàcontroilpuzzodelcompromesso</a:t>
            </a:r>
            <a:endParaRPr lang="it-IT" dirty="0"/>
          </a:p>
          <a:p>
            <a:pPr algn="ctr"/>
            <a:endParaRPr lang="it-IT" dirty="0"/>
          </a:p>
          <a:p>
            <a:pPr algn="ctr"/>
            <a:endParaRPr lang="it-IT" dirty="0"/>
          </a:p>
        </p:txBody>
      </p:sp>
      <p:sp>
        <p:nvSpPr>
          <p:cNvPr id="3" name="Esplosione 1 2"/>
          <p:cNvSpPr/>
          <p:nvPr/>
        </p:nvSpPr>
        <p:spPr>
          <a:xfrm>
            <a:off x="7173376" y="3356992"/>
            <a:ext cx="1979712" cy="1572816"/>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15 Febbraio</a:t>
            </a:r>
          </a:p>
        </p:txBody>
      </p:sp>
      <p:sp>
        <p:nvSpPr>
          <p:cNvPr id="4" name="Esplosione 1 3"/>
          <p:cNvSpPr/>
          <p:nvPr/>
        </p:nvSpPr>
        <p:spPr>
          <a:xfrm>
            <a:off x="5508104" y="1268760"/>
            <a:ext cx="3744416" cy="296156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SCUOLA E TERRITORIO UNITI NELLA LEGALITA’</a:t>
            </a:r>
          </a:p>
        </p:txBody>
      </p:sp>
      <p:sp>
        <p:nvSpPr>
          <p:cNvPr id="5" name="Esplosione 1 4"/>
          <p:cNvSpPr/>
          <p:nvPr/>
        </p:nvSpPr>
        <p:spPr>
          <a:xfrm>
            <a:off x="4970512" y="3984104"/>
            <a:ext cx="3960440" cy="2873896"/>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PERSEGUIRE LA LEGALITA’  </a:t>
            </a:r>
          </a:p>
          <a:p>
            <a:pPr algn="ctr"/>
            <a:r>
              <a:rPr lang="it-IT" b="1" i="1" dirty="0"/>
              <a:t>E’ BELLO</a:t>
            </a:r>
          </a:p>
        </p:txBody>
      </p:sp>
      <p:pic>
        <p:nvPicPr>
          <p:cNvPr id="1026" name="Picture 2" descr="E:\SETTIMANA DELLA RIGENERAZIONE '23\Materiale\GIORNO 15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98832"/>
            <a:ext cx="2792729" cy="20945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3" descr="E:\SETTIMANA DELLA RIGENERAZIONE '23\Materiale\GIORNO 15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68" y="3645987"/>
            <a:ext cx="2695041" cy="2021281"/>
          </a:xfrm>
          <a:prstGeom prst="rect">
            <a:avLst/>
          </a:prstGeom>
          <a:noFill/>
          <a:scene3d>
            <a:camera prst="perspectiveContrastingRightFacing"/>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4" descr="E:\SETTIMANA DELLA RIGENERAZIONE '23\Materiale\GIORNO 15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7805" y="1916832"/>
            <a:ext cx="2520280" cy="189021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9" name="Picture 5" descr="E:\SETTIMANA DELLA RIGENERAZIONE '23\Materiale\15 GIOR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3626411"/>
            <a:ext cx="2924944" cy="291681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2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ttangolo arrotondato 1"/>
          <p:cNvSpPr/>
          <p:nvPr/>
        </p:nvSpPr>
        <p:spPr>
          <a:xfrm>
            <a:off x="169679" y="127234"/>
            <a:ext cx="856895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EDUCHIAMO OGGI, NEL  PRESENTE, PER UN FUTURO SOSTENIBILE E IN PACE</a:t>
            </a:r>
          </a:p>
          <a:p>
            <a:pPr algn="ctr"/>
            <a:r>
              <a:rPr lang="it-IT" sz="2000" b="1" dirty="0"/>
              <a:t>#</a:t>
            </a:r>
            <a:r>
              <a:rPr lang="it-IT" sz="2000" b="1" dirty="0" err="1"/>
              <a:t>lapacecomeorizzontedadifenderesempre</a:t>
            </a:r>
            <a:endParaRPr lang="it-IT" sz="20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1907" y="1046610"/>
            <a:ext cx="4464496" cy="251041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blob:https://web.whatsapp.com/e341170d-11ee-4f0d-a6d7-4be283b58d4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66" y="3509404"/>
            <a:ext cx="3480387" cy="261029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nda 1 4"/>
          <p:cNvSpPr/>
          <p:nvPr/>
        </p:nvSpPr>
        <p:spPr>
          <a:xfrm>
            <a:off x="169679" y="1337045"/>
            <a:ext cx="457200" cy="3606218"/>
          </a:xfrm>
          <a:prstGeom prst="wav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a:t>
            </a:r>
          </a:p>
          <a:p>
            <a:pPr algn="ctr"/>
            <a:r>
              <a:rPr lang="it-IT" b="1" dirty="0"/>
              <a:t>H</a:t>
            </a:r>
          </a:p>
          <a:p>
            <a:pPr algn="ctr"/>
            <a:r>
              <a:rPr lang="it-IT" b="1" dirty="0"/>
              <a:t>A</a:t>
            </a:r>
          </a:p>
          <a:p>
            <a:pPr algn="ctr"/>
            <a:r>
              <a:rPr lang="it-IT" b="1" dirty="0"/>
              <a:t>L</a:t>
            </a:r>
          </a:p>
          <a:p>
            <a:pPr algn="ctr"/>
            <a:r>
              <a:rPr lang="it-IT" b="1" dirty="0"/>
              <a:t>O</a:t>
            </a:r>
          </a:p>
          <a:p>
            <a:pPr algn="ctr"/>
            <a:r>
              <a:rPr lang="it-IT" b="1" dirty="0"/>
              <a:t>M</a:t>
            </a:r>
          </a:p>
        </p:txBody>
      </p:sp>
      <p:sp>
        <p:nvSpPr>
          <p:cNvPr id="6" name="Onda 1 5"/>
          <p:cNvSpPr/>
          <p:nvPr/>
        </p:nvSpPr>
        <p:spPr>
          <a:xfrm>
            <a:off x="827584" y="1046610"/>
            <a:ext cx="360040" cy="2168048"/>
          </a:xfrm>
          <a:prstGeom prst="wav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a:t>
            </a:r>
          </a:p>
          <a:p>
            <a:pPr algn="ctr"/>
            <a:r>
              <a:rPr lang="it-IT" b="1" dirty="0"/>
              <a:t>A</a:t>
            </a:r>
          </a:p>
          <a:p>
            <a:pPr algn="ctr"/>
            <a:r>
              <a:rPr lang="it-IT" b="1" dirty="0"/>
              <a:t>C</a:t>
            </a:r>
          </a:p>
          <a:p>
            <a:pPr algn="ctr"/>
            <a:r>
              <a:rPr lang="it-IT" b="1" dirty="0"/>
              <a:t>E</a:t>
            </a:r>
          </a:p>
        </p:txBody>
      </p:sp>
      <p:sp>
        <p:nvSpPr>
          <p:cNvPr id="7" name="Onda 1 6"/>
          <p:cNvSpPr/>
          <p:nvPr/>
        </p:nvSpPr>
        <p:spPr>
          <a:xfrm>
            <a:off x="1619672" y="1041634"/>
            <a:ext cx="360040" cy="2173025"/>
          </a:xfrm>
          <a:prstGeom prst="wav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a:t>
            </a:r>
          </a:p>
          <a:p>
            <a:pPr algn="ctr"/>
            <a:r>
              <a:rPr lang="it-IT" b="1" dirty="0"/>
              <a:t>A</a:t>
            </a:r>
          </a:p>
          <a:p>
            <a:pPr algn="ctr"/>
            <a:r>
              <a:rPr lang="it-IT" b="1" dirty="0"/>
              <a:t>L</a:t>
            </a:r>
          </a:p>
          <a:p>
            <a:pPr algn="ctr"/>
            <a:r>
              <a:rPr lang="it-IT" b="1" dirty="0"/>
              <a:t>A</a:t>
            </a:r>
          </a:p>
          <a:p>
            <a:pPr algn="ctr"/>
            <a:r>
              <a:rPr lang="it-IT" b="1" dirty="0"/>
              <a:t>M</a:t>
            </a:r>
          </a:p>
        </p:txBody>
      </p:sp>
      <p:sp>
        <p:nvSpPr>
          <p:cNvPr id="3" name="Onda 1 2"/>
          <p:cNvSpPr/>
          <p:nvPr/>
        </p:nvSpPr>
        <p:spPr>
          <a:xfrm>
            <a:off x="6804248" y="1041634"/>
            <a:ext cx="2339752" cy="1543712"/>
          </a:xfrm>
          <a:prstGeom prst="wave">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La storia e le storie: il ricordo per costruire il futuro</a:t>
            </a:r>
          </a:p>
        </p:txBody>
      </p:sp>
      <p:sp>
        <p:nvSpPr>
          <p:cNvPr id="9" name="Esplosione 1 8"/>
          <p:cNvSpPr/>
          <p:nvPr/>
        </p:nvSpPr>
        <p:spPr>
          <a:xfrm>
            <a:off x="-62813" y="5301376"/>
            <a:ext cx="2042525" cy="1555328"/>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16 Febbraio</a:t>
            </a:r>
          </a:p>
        </p:txBody>
      </p:sp>
      <p:pic>
        <p:nvPicPr>
          <p:cNvPr id="5122" name="Picture 2" descr="E:\SETTIMANA DELLA RIGENERAZIONE '23\Materiale\rabbino3.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975" y="3557028"/>
            <a:ext cx="3469393" cy="288658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2023" y="2978345"/>
            <a:ext cx="2040226" cy="367240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5413779"/>
            <a:ext cx="1774029" cy="133052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97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54720" y="0"/>
            <a:ext cx="8856984" cy="2033464"/>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dirty="0"/>
          </a:p>
          <a:p>
            <a:pPr algn="ctr"/>
            <a:r>
              <a:rPr lang="it-IT" sz="2800" b="1" dirty="0"/>
              <a:t>RIGENERIAMO SAPERI , COMPORTAMENTI, LUOGHI E OPPORTUNITA’</a:t>
            </a:r>
          </a:p>
          <a:p>
            <a:pPr algn="ctr"/>
            <a:r>
              <a:rPr lang="it-IT" b="1" dirty="0"/>
              <a:t>#</a:t>
            </a:r>
            <a:r>
              <a:rPr lang="it-IT" b="1" dirty="0" err="1"/>
              <a:t>siatecittadiniliberieresponsabili</a:t>
            </a:r>
            <a:endParaRPr lang="it-IT" b="1" dirty="0"/>
          </a:p>
          <a:p>
            <a:pPr algn="ctr"/>
            <a:endParaRPr lang="it-IT" dirty="0"/>
          </a:p>
          <a:p>
            <a:pPr algn="ctr"/>
            <a:endParaRPr lang="it-IT" dirty="0"/>
          </a:p>
        </p:txBody>
      </p:sp>
      <p:pic>
        <p:nvPicPr>
          <p:cNvPr id="1027" name="Picture 3" descr="E:\SETTIMANA DELLA RIGENERAZIONE '23\Materiale\Els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0" y="2206536"/>
            <a:ext cx="3227283" cy="239356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 name="Esplosione 1 8"/>
          <p:cNvSpPr/>
          <p:nvPr/>
        </p:nvSpPr>
        <p:spPr>
          <a:xfrm>
            <a:off x="100688" y="1196752"/>
            <a:ext cx="3149128" cy="216024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CI VEDIAMO PIU’ TARDI MA’</a:t>
            </a:r>
          </a:p>
        </p:txBody>
      </p:sp>
      <p:sp>
        <p:nvSpPr>
          <p:cNvPr id="10" name="Esplosione 1 9"/>
          <p:cNvSpPr/>
          <p:nvPr/>
        </p:nvSpPr>
        <p:spPr>
          <a:xfrm>
            <a:off x="7020272" y="836712"/>
            <a:ext cx="2232248" cy="1744804"/>
          </a:xfrm>
          <a:prstGeom prst="irregularSeal1">
            <a:avLst/>
          </a:prstGeom>
          <a:solidFill>
            <a:srgbClr val="FF0000"/>
          </a:solidFill>
          <a:scene3d>
            <a:camera prst="perspectiveContrasting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17 FEBBRAIO</a:t>
            </a:r>
          </a:p>
        </p:txBody>
      </p:sp>
      <p:pic>
        <p:nvPicPr>
          <p:cNvPr id="11" name="Picture 5" descr="E:\SETTIMANA DELLA RIGENERAZIONE '23\Materiale\Elsamanialz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005064"/>
            <a:ext cx="5124733" cy="266429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6" name="Picture 4" descr="E:\SETTIMANA DELLA RIGENERAZIONE '23\Materiale\Els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151544"/>
            <a:ext cx="3289110" cy="244856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0" name="Picture 6" descr="E:\SETTIMANA DELLA RIGENERAZIONE '23\Materiale\ELSA+CONISTAB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803" y="4052780"/>
            <a:ext cx="1972879" cy="264514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2" name="Esplosione 1 11"/>
          <p:cNvSpPr/>
          <p:nvPr/>
        </p:nvSpPr>
        <p:spPr>
          <a:xfrm>
            <a:off x="6436590" y="2492896"/>
            <a:ext cx="2664296" cy="2952328"/>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INSIEME</a:t>
            </a:r>
          </a:p>
          <a:p>
            <a:pPr algn="ctr"/>
            <a:r>
              <a:rPr lang="it-IT" b="1" i="1" u="sng" dirty="0"/>
              <a:t>FACCIAMO SORGERE IL BENE</a:t>
            </a:r>
          </a:p>
        </p:txBody>
      </p:sp>
    </p:spTree>
    <p:extLst>
      <p:ext uri="{BB962C8B-B14F-4D97-AF65-F5344CB8AC3E}">
        <p14:creationId xmlns:p14="http://schemas.microsoft.com/office/powerpoint/2010/main" val="741559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54720" y="0"/>
            <a:ext cx="8856984" cy="2033464"/>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dirty="0"/>
          </a:p>
          <a:p>
            <a:pPr algn="ctr"/>
            <a:r>
              <a:rPr lang="it-IT" sz="2800" b="1" dirty="0"/>
              <a:t>RIGENERIAMO SAPERI , COMPORTAMENTI, LUOGHI E OPPORTUNITA’</a:t>
            </a:r>
          </a:p>
          <a:p>
            <a:pPr algn="ctr"/>
            <a:r>
              <a:rPr lang="it-IT" b="1" dirty="0"/>
              <a:t>                   #</a:t>
            </a:r>
            <a:r>
              <a:rPr lang="it-IT" b="1" dirty="0" err="1"/>
              <a:t>siatecittadiniliberieresponsabili</a:t>
            </a:r>
            <a:endParaRPr lang="it-IT" b="1" dirty="0"/>
          </a:p>
          <a:p>
            <a:pPr algn="ctr"/>
            <a:endParaRPr lang="it-IT" dirty="0"/>
          </a:p>
          <a:p>
            <a:pPr algn="ctr"/>
            <a:endParaRPr lang="it-IT" dirty="0"/>
          </a:p>
        </p:txBody>
      </p:sp>
      <p:sp>
        <p:nvSpPr>
          <p:cNvPr id="3" name="Esplosione 1 2"/>
          <p:cNvSpPr/>
          <p:nvPr/>
        </p:nvSpPr>
        <p:spPr>
          <a:xfrm>
            <a:off x="7020272" y="1153686"/>
            <a:ext cx="1979712" cy="1572816"/>
          </a:xfrm>
          <a:prstGeom prst="irregularSeal1">
            <a:avLst/>
          </a:prstGeom>
          <a:solidFill>
            <a:srgbClr val="FF0000"/>
          </a:solidFill>
          <a:scene3d>
            <a:camera prst="isometricOffAxis2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17 Febbraio</a:t>
            </a:r>
          </a:p>
        </p:txBody>
      </p:sp>
      <p:pic>
        <p:nvPicPr>
          <p:cNvPr id="8" name="Picture 2" descr="E:\SETTIMANA DELLA RIGENERAZIONE '23\Materiale\els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844824"/>
            <a:ext cx="2376263" cy="39868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ETTIMANA DELLA RIGENERAZIONE '23\Materiale\Els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922" y="2759110"/>
            <a:ext cx="2731566" cy="3919833"/>
          </a:xfrm>
          <a:prstGeom prst="rect">
            <a:avLst/>
          </a:prstGeom>
          <a:noFill/>
          <a:extLst>
            <a:ext uri="{909E8E84-426E-40DD-AFC4-6F175D3DCCD1}">
              <a14:hiddenFill xmlns:a14="http://schemas.microsoft.com/office/drawing/2010/main">
                <a:solidFill>
                  <a:srgbClr val="FFFFFF"/>
                </a:solidFill>
              </a14:hiddenFill>
            </a:ext>
          </a:extLst>
        </p:spPr>
      </p:pic>
      <p:sp>
        <p:nvSpPr>
          <p:cNvPr id="6" name="Esplosione 1 5"/>
          <p:cNvSpPr/>
          <p:nvPr/>
        </p:nvSpPr>
        <p:spPr>
          <a:xfrm>
            <a:off x="251520" y="822256"/>
            <a:ext cx="3193705" cy="203068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NON SMETTERE DI PARLARE…</a:t>
            </a:r>
          </a:p>
        </p:txBody>
      </p:sp>
      <p:pic>
        <p:nvPicPr>
          <p:cNvPr id="2051" name="Picture 3" descr="E:\SETTIMANA DELLA RIGENERAZIONE '23\Materiale\17 LIBERA ELSA, CONISTABILE,FRANCES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316" y="2033464"/>
            <a:ext cx="3428999" cy="2024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SETTIMANA DELLA RIGENERAZIONE '23\Materiale\17 FRANCESCA ELS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826851"/>
            <a:ext cx="1493912" cy="236951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SETTIMANA DELLA RIGENERAZIONE '23\Materiale\CONISTABI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3889" y="3679613"/>
            <a:ext cx="1256721" cy="2078826"/>
          </a:xfrm>
          <a:prstGeom prst="rect">
            <a:avLst/>
          </a:prstGeom>
          <a:noFill/>
          <a:extLst>
            <a:ext uri="{909E8E84-426E-40DD-AFC4-6F175D3DCCD1}">
              <a14:hiddenFill xmlns:a14="http://schemas.microsoft.com/office/drawing/2010/main">
                <a:solidFill>
                  <a:srgbClr val="FFFFFF"/>
                </a:solidFill>
              </a14:hiddenFill>
            </a:ext>
          </a:extLst>
        </p:spPr>
      </p:pic>
      <p:sp>
        <p:nvSpPr>
          <p:cNvPr id="4" name="Esplosione 1 3"/>
          <p:cNvSpPr/>
          <p:nvPr/>
        </p:nvSpPr>
        <p:spPr>
          <a:xfrm>
            <a:off x="220440" y="4437112"/>
            <a:ext cx="3312368" cy="242088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b="1" dirty="0"/>
              <a:t>«LA MAFIA UCCIDE, IL SILENZIO PURE»</a:t>
            </a:r>
          </a:p>
          <a:p>
            <a:pPr algn="ctr"/>
            <a:r>
              <a:rPr lang="it-IT" b="1" dirty="0"/>
              <a:t>IL NOSTRO</a:t>
            </a:r>
          </a:p>
          <a:p>
            <a:pPr algn="ctr"/>
            <a:r>
              <a:rPr lang="it-IT" b="1" dirty="0"/>
              <a:t>RAP</a:t>
            </a:r>
          </a:p>
        </p:txBody>
      </p:sp>
      <p:graphicFrame>
        <p:nvGraphicFramePr>
          <p:cNvPr id="5" name="Oggetto 4"/>
          <p:cNvGraphicFramePr>
            <a:graphicFrameLocks noChangeAspect="1"/>
          </p:cNvGraphicFramePr>
          <p:nvPr>
            <p:extLst>
              <p:ext uri="{D42A27DB-BD31-4B8C-83A1-F6EECF244321}">
                <p14:modId xmlns:p14="http://schemas.microsoft.com/office/powerpoint/2010/main" val="1484818478"/>
              </p:ext>
            </p:extLst>
          </p:nvPr>
        </p:nvGraphicFramePr>
        <p:xfrm>
          <a:off x="2843808" y="6239206"/>
          <a:ext cx="2657475" cy="439737"/>
        </p:xfrm>
        <a:graphic>
          <a:graphicData uri="http://schemas.openxmlformats.org/presentationml/2006/ole">
            <mc:AlternateContent xmlns:mc="http://schemas.openxmlformats.org/markup-compatibility/2006">
              <mc:Choice xmlns:v="urn:schemas-microsoft-com:vml" Requires="v">
                <p:oleObj name="Oggetto shell Packager" showAsIcon="1" r:id="rId7" imgW="2657520" imgH="439560" progId="Package">
                  <p:embed/>
                </p:oleObj>
              </mc:Choice>
              <mc:Fallback>
                <p:oleObj name="Oggetto shell Packager" showAsIcon="1" r:id="rId7" imgW="2657520" imgH="439560" progId="Package">
                  <p:embed/>
                  <p:pic>
                    <p:nvPicPr>
                      <p:cNvPr id="0" name=""/>
                      <p:cNvPicPr/>
                      <p:nvPr/>
                    </p:nvPicPr>
                    <p:blipFill>
                      <a:blip r:embed="rId8"/>
                      <a:stretch>
                        <a:fillRect/>
                      </a:stretch>
                    </p:blipFill>
                    <p:spPr>
                      <a:xfrm>
                        <a:off x="2843808" y="6239206"/>
                        <a:ext cx="2657475" cy="439737"/>
                      </a:xfrm>
                      <a:prstGeom prst="rect">
                        <a:avLst/>
                      </a:prstGeom>
                    </p:spPr>
                  </p:pic>
                </p:oleObj>
              </mc:Fallback>
            </mc:AlternateContent>
          </a:graphicData>
        </a:graphic>
      </p:graphicFrame>
    </p:spTree>
    <p:extLst>
      <p:ext uri="{BB962C8B-B14F-4D97-AF65-F5344CB8AC3E}">
        <p14:creationId xmlns:p14="http://schemas.microsoft.com/office/powerpoint/2010/main" val="421717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Cubo 1"/>
          <p:cNvSpPr/>
          <p:nvPr/>
        </p:nvSpPr>
        <p:spPr>
          <a:xfrm>
            <a:off x="277844" y="268668"/>
            <a:ext cx="1485844" cy="143214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t>NOI</a:t>
            </a:r>
          </a:p>
        </p:txBody>
      </p:sp>
      <p:sp>
        <p:nvSpPr>
          <p:cNvPr id="3" name="Cubo 2"/>
          <p:cNvSpPr/>
          <p:nvPr/>
        </p:nvSpPr>
        <p:spPr>
          <a:xfrm>
            <a:off x="5868144" y="0"/>
            <a:ext cx="1584176" cy="1628800"/>
          </a:xfrm>
          <a:prstGeom prst="cub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IL PRESENTE</a:t>
            </a:r>
          </a:p>
        </p:txBody>
      </p:sp>
      <p:sp>
        <p:nvSpPr>
          <p:cNvPr id="4" name="Cubo 3"/>
          <p:cNvSpPr/>
          <p:nvPr/>
        </p:nvSpPr>
        <p:spPr>
          <a:xfrm>
            <a:off x="7524328" y="476672"/>
            <a:ext cx="1619672" cy="1800200"/>
          </a:xfrm>
          <a:prstGeom prst="cube">
            <a:avLst/>
          </a:prstGeom>
          <a:solidFill>
            <a:srgbClr val="86C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IL</a:t>
            </a:r>
          </a:p>
          <a:p>
            <a:pPr algn="ctr"/>
            <a:r>
              <a:rPr lang="it-IT" b="1" dirty="0"/>
              <a:t> FUTURO</a:t>
            </a:r>
          </a:p>
        </p:txBody>
      </p:sp>
      <p:sp>
        <p:nvSpPr>
          <p:cNvPr id="5" name="Cubo 4"/>
          <p:cNvSpPr/>
          <p:nvPr/>
        </p:nvSpPr>
        <p:spPr>
          <a:xfrm>
            <a:off x="7500398" y="1988840"/>
            <a:ext cx="1667532" cy="1440160"/>
          </a:xfrm>
          <a:prstGeom prst="cube">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2420888"/>
            <a:ext cx="925044"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72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Onda 1 1"/>
          <p:cNvSpPr/>
          <p:nvPr/>
        </p:nvSpPr>
        <p:spPr>
          <a:xfrm>
            <a:off x="54720" y="0"/>
            <a:ext cx="8856984" cy="2033464"/>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dirty="0"/>
          </a:p>
          <a:p>
            <a:pPr algn="ctr"/>
            <a:r>
              <a:rPr lang="it-IT" sz="2800" b="1" dirty="0"/>
              <a:t>RIGENERIAMO SAPERI , COMPORTAMENTI, LUOGHI E OPPORTUNITA’</a:t>
            </a:r>
          </a:p>
          <a:p>
            <a:pPr algn="ctr"/>
            <a:r>
              <a:rPr lang="it-IT" dirty="0"/>
              <a:t>#</a:t>
            </a:r>
            <a:r>
              <a:rPr lang="it-IT" dirty="0" err="1"/>
              <a:t>attorienonspettatoridellaterracheabitiamo</a:t>
            </a:r>
            <a:endParaRPr lang="it-IT" dirty="0"/>
          </a:p>
          <a:p>
            <a:pPr algn="ctr"/>
            <a:endParaRPr lang="it-IT" dirty="0"/>
          </a:p>
          <a:p>
            <a:pPr algn="ctr"/>
            <a:endParaRPr lang="it-IT" dirty="0"/>
          </a:p>
        </p:txBody>
      </p:sp>
      <p:sp>
        <p:nvSpPr>
          <p:cNvPr id="3" name="Esplosione 1 2"/>
          <p:cNvSpPr/>
          <p:nvPr/>
        </p:nvSpPr>
        <p:spPr>
          <a:xfrm>
            <a:off x="7367672" y="3883598"/>
            <a:ext cx="1979712" cy="2065511"/>
          </a:xfrm>
          <a:prstGeom prst="irregularSeal1">
            <a:avLst/>
          </a:prstGeom>
          <a:solidFill>
            <a:srgbClr val="FF0000"/>
          </a:solidFill>
          <a:scene3d>
            <a:camera prst="perspectiveContrasting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17 Febbraio</a:t>
            </a:r>
          </a:p>
        </p:txBody>
      </p:sp>
      <p:pic>
        <p:nvPicPr>
          <p:cNvPr id="3074" name="Picture 2" descr="E:\SETTIMANA DELLA RIGENERAZIONE '23\Materiale\CARABINIER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1007"/>
            <a:ext cx="3367596" cy="25256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ETTIMANA DELLA RIGENERAZIONE '23\Materiale\CARABINIERI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293095"/>
            <a:ext cx="3146310" cy="235973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SETTIMANA DELLA RIGENERAZIONE '23\Materiale\CARABINIERI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51920" y="4015870"/>
            <a:ext cx="3515752" cy="2636814"/>
          </a:xfrm>
          <a:prstGeom prst="rect">
            <a:avLst/>
          </a:prstGeom>
          <a:noFill/>
          <a:extLst>
            <a:ext uri="{909E8E84-426E-40DD-AFC4-6F175D3DCCD1}">
              <a14:hiddenFill xmlns:a14="http://schemas.microsoft.com/office/drawing/2010/main">
                <a:solidFill>
                  <a:srgbClr val="FFFFFF"/>
                </a:solidFill>
              </a14:hiddenFill>
            </a:ext>
          </a:extLst>
        </p:spPr>
      </p:pic>
      <p:sp>
        <p:nvSpPr>
          <p:cNvPr id="8" name="Esplosione 1 7"/>
          <p:cNvSpPr/>
          <p:nvPr/>
        </p:nvSpPr>
        <p:spPr>
          <a:xfrm>
            <a:off x="5935752" y="1196752"/>
            <a:ext cx="3193532" cy="281911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CONTRO IL GRANDE INGANNO DELLE MAFIE ED I FALSI MITI CHE LI ALIMENTANO</a:t>
            </a:r>
          </a:p>
        </p:txBody>
      </p:sp>
      <p:sp>
        <p:nvSpPr>
          <p:cNvPr id="9" name="Esplosione 1 8"/>
          <p:cNvSpPr/>
          <p:nvPr/>
        </p:nvSpPr>
        <p:spPr>
          <a:xfrm>
            <a:off x="3371776" y="1844824"/>
            <a:ext cx="2784400" cy="289238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DIAMO IL GIUSTO PESO ALLA PAROLA COMUNITA’</a:t>
            </a:r>
          </a:p>
        </p:txBody>
      </p:sp>
    </p:spTree>
    <p:extLst>
      <p:ext uri="{BB962C8B-B14F-4D97-AF65-F5344CB8AC3E}">
        <p14:creationId xmlns:p14="http://schemas.microsoft.com/office/powerpoint/2010/main" val="127185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4098" name="Picture 2" descr="E:\SETTIMANA DELLA RIGENERAZIONE '23\Materiale\PANCHINA CON TERZINA.jf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4237183"/>
            <a:ext cx="3382899" cy="2255266"/>
          </a:xfrm>
          <a:prstGeom prst="rect">
            <a:avLst/>
          </a:prstGeom>
          <a:noFill/>
          <a:scene3d>
            <a:camera prst="isometricOffAxis1Right"/>
            <a:lightRig rig="threePt" dir="t"/>
          </a:scene3d>
          <a:sp3d>
            <a:bevelT/>
          </a:sp3d>
          <a:extLst>
            <a:ext uri="{909E8E84-426E-40DD-AFC4-6F175D3DCCD1}">
              <a14:hiddenFill xmlns:a14="http://schemas.microsoft.com/office/drawing/2010/main">
                <a:solidFill>
                  <a:srgbClr val="FFFFFF"/>
                </a:solidFill>
              </a14:hiddenFill>
            </a:ext>
          </a:extLst>
        </p:spPr>
      </p:pic>
      <p:pic>
        <p:nvPicPr>
          <p:cNvPr id="4099" name="Picture 3" descr="E:\SETTIMANA DELLA RIGENERAZIONE '23\Materiale\PANCHINA MENTRE VIENE SCRITTA.jf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4987943">
            <a:off x="385607" y="2746941"/>
            <a:ext cx="1292615" cy="1723487"/>
          </a:xfrm>
          <a:prstGeom prst="rect">
            <a:avLst/>
          </a:prstGeom>
          <a:noFill/>
          <a:scene3d>
            <a:camera prst="perspectiveHeroicExtremeRightFacing"/>
            <a:lightRig rig="threePt" dir="t"/>
          </a:scene3d>
          <a:sp3d>
            <a:bevelT/>
          </a:sp3d>
          <a:extLst>
            <a:ext uri="{909E8E84-426E-40DD-AFC4-6F175D3DCCD1}">
              <a14:hiddenFill xmlns:a14="http://schemas.microsoft.com/office/drawing/2010/main">
                <a:solidFill>
                  <a:srgbClr val="FFFFFF"/>
                </a:solidFill>
              </a14:hiddenFill>
            </a:ext>
          </a:extLst>
        </p:spPr>
      </p:pic>
      <p:pic>
        <p:nvPicPr>
          <p:cNvPr id="4101" name="Picture 5" descr="E:\SETTIMANA DELLA RIGENERAZIONE '23\Materiale\panchina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75142" y="2852936"/>
            <a:ext cx="3275559" cy="2456670"/>
          </a:xfrm>
          <a:prstGeom prst="rect">
            <a:avLst/>
          </a:prstGeom>
          <a:noFill/>
          <a:scene3d>
            <a:camera prst="isometricOffAxis2Lef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WhatsApp Video 2023-03-04 at 18.10.0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963777" y="5364816"/>
            <a:ext cx="1915863" cy="1057709"/>
          </a:xfrm>
          <a:prstGeom prst="rect">
            <a:avLst/>
          </a:prstGeom>
        </p:spPr>
      </p:pic>
      <p:pic>
        <p:nvPicPr>
          <p:cNvPr id="4103" name="Picture 7" descr="E:\SETTIMANA DELLA RIGENERAZIONE '23\Materiale\podcast.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5536" y="501007"/>
            <a:ext cx="2920657" cy="217021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2160" y="247562"/>
            <a:ext cx="3264363" cy="2448272"/>
          </a:xfrm>
          <a:prstGeom prst="rect">
            <a:avLst/>
          </a:prstGeom>
          <a:noFill/>
          <a:ln>
            <a:noFill/>
          </a:ln>
          <a:effectLst/>
          <a:scene3d>
            <a:camera prst="perspectiveContrastingLeftFacing"/>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losione 1 2"/>
          <p:cNvSpPr/>
          <p:nvPr/>
        </p:nvSpPr>
        <p:spPr>
          <a:xfrm>
            <a:off x="3443720" y="-10120"/>
            <a:ext cx="2542976" cy="2141499"/>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RAGAZZI A LAVORO</a:t>
            </a:r>
          </a:p>
        </p:txBody>
      </p:sp>
      <p:sp>
        <p:nvSpPr>
          <p:cNvPr id="4" name="Esplosione 1 3"/>
          <p:cNvSpPr/>
          <p:nvPr/>
        </p:nvSpPr>
        <p:spPr>
          <a:xfrm>
            <a:off x="2405603" y="3409283"/>
            <a:ext cx="2076231" cy="1900323"/>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PANCHINE ED ORIGAMI</a:t>
            </a:r>
          </a:p>
        </p:txBody>
      </p:sp>
      <p:sp>
        <p:nvSpPr>
          <p:cNvPr id="5" name="Esplosione 1 4"/>
          <p:cNvSpPr/>
          <p:nvPr/>
        </p:nvSpPr>
        <p:spPr>
          <a:xfrm>
            <a:off x="5341531" y="1471698"/>
            <a:ext cx="2444547" cy="163744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FIORE DEL</a:t>
            </a:r>
          </a:p>
          <a:p>
            <a:pPr algn="ctr"/>
            <a:r>
              <a:rPr lang="it-IT" dirty="0"/>
              <a:t>RISPETTO</a:t>
            </a:r>
          </a:p>
        </p:txBody>
      </p:sp>
      <p:sp>
        <p:nvSpPr>
          <p:cNvPr id="6" name="Esplosione 1 5"/>
          <p:cNvSpPr/>
          <p:nvPr/>
        </p:nvSpPr>
        <p:spPr>
          <a:xfrm>
            <a:off x="7642043" y="3292251"/>
            <a:ext cx="1634480" cy="1413920"/>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FLASH MOB</a:t>
            </a:r>
          </a:p>
        </p:txBody>
      </p:sp>
      <p:sp>
        <p:nvSpPr>
          <p:cNvPr id="7" name="Esplosione 1 6"/>
          <p:cNvSpPr/>
          <p:nvPr/>
        </p:nvSpPr>
        <p:spPr>
          <a:xfrm>
            <a:off x="2020049" y="1904674"/>
            <a:ext cx="2592288" cy="1073237"/>
          </a:xfrm>
          <a:prstGeom prst="irregularSeal1">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POD CAST</a:t>
            </a:r>
          </a:p>
        </p:txBody>
      </p:sp>
      <p:pic>
        <p:nvPicPr>
          <p:cNvPr id="8" name="sdr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200038" y="2734229"/>
            <a:ext cx="487363" cy="487363"/>
          </a:xfrm>
          <a:prstGeom prst="rect">
            <a:avLst/>
          </a:prstGeom>
        </p:spPr>
      </p:pic>
      <p:pic>
        <p:nvPicPr>
          <p:cNvPr id="9" name="WhatsApp Video 2023-02-14 at 12.41.21.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rot="5400000">
            <a:off x="5420336" y="4992882"/>
            <a:ext cx="1615695" cy="1152128"/>
          </a:xfrm>
          <a:prstGeom prst="rect">
            <a:avLst/>
          </a:prstGeom>
        </p:spPr>
      </p:pic>
      <p:pic>
        <p:nvPicPr>
          <p:cNvPr id="10" name="WhatsApp Video 2023-02-14 at 12.53.31.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7236296" y="4966492"/>
            <a:ext cx="1428270" cy="1319702"/>
          </a:xfrm>
          <a:prstGeom prst="rect">
            <a:avLst/>
          </a:prstGeom>
        </p:spPr>
      </p:pic>
    </p:spTree>
    <p:extLst>
      <p:ext uri="{BB962C8B-B14F-4D97-AF65-F5344CB8AC3E}">
        <p14:creationId xmlns:p14="http://schemas.microsoft.com/office/powerpoint/2010/main" val="3285997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0656"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nda 2 1"/>
          <p:cNvSpPr/>
          <p:nvPr/>
        </p:nvSpPr>
        <p:spPr>
          <a:xfrm>
            <a:off x="232976" y="5301208"/>
            <a:ext cx="8784976" cy="1442288"/>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dirty="0"/>
          </a:p>
          <a:p>
            <a:r>
              <a:rPr lang="it-IT" b="1" dirty="0"/>
              <a:t> </a:t>
            </a:r>
            <a:r>
              <a:rPr lang="it-IT" b="1" dirty="0">
                <a:solidFill>
                  <a:srgbClr val="FF0000"/>
                </a:solidFill>
              </a:rPr>
              <a:t>D'ora in poi vivere qui sarà più vario e interessante...</a:t>
            </a:r>
            <a:br>
              <a:rPr lang="it-IT" b="1" dirty="0">
                <a:solidFill>
                  <a:srgbClr val="FF0000"/>
                </a:solidFill>
              </a:rPr>
            </a:br>
            <a:r>
              <a:rPr lang="it-IT" b="1" dirty="0">
                <a:solidFill>
                  <a:srgbClr val="FF0000"/>
                </a:solidFill>
              </a:rPr>
              <a:t>Noi avremo una nuova ragione di vita. Ci solleveremo dalle tenebre dell'ignoranza, ci accorgeremo di essere creature di grande intelligenza e abilità. Saremo liberi! Impareremo a volare! (</a:t>
            </a:r>
            <a:r>
              <a:rPr lang="it-IT" sz="1200" b="1" dirty="0">
                <a:solidFill>
                  <a:srgbClr val="FF0000"/>
                </a:solidFill>
              </a:rPr>
              <a:t>Richard Bach, libro Il gabbiano Jonathan Livingston)</a:t>
            </a:r>
            <a:br>
              <a:rPr lang="it-IT" sz="1200" b="1" dirty="0">
                <a:solidFill>
                  <a:srgbClr val="FF0000"/>
                </a:solidFill>
              </a:rPr>
            </a:br>
            <a:br>
              <a:rPr lang="it-IT" dirty="0"/>
            </a:br>
            <a:endParaRPr lang="it-IT" dirty="0"/>
          </a:p>
        </p:txBody>
      </p:sp>
      <p:sp>
        <p:nvSpPr>
          <p:cNvPr id="3" name="Rettangolo arrotondato 2"/>
          <p:cNvSpPr/>
          <p:nvPr/>
        </p:nvSpPr>
        <p:spPr>
          <a:xfrm>
            <a:off x="6084168" y="188640"/>
            <a:ext cx="295232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dirty="0"/>
              <a:t>RIGENERATI</a:t>
            </a:r>
          </a:p>
        </p:txBody>
      </p:sp>
    </p:spTree>
    <p:extLst>
      <p:ext uri="{BB962C8B-B14F-4D97-AF65-F5344CB8AC3E}">
        <p14:creationId xmlns:p14="http://schemas.microsoft.com/office/powerpoint/2010/main" val="3345391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6863"/>
            <a:ext cx="1656184" cy="170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8680"/>
            <a:ext cx="1682750" cy="170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E:\scuola sostenibile\17 goal\goal 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200" y="190142"/>
            <a:ext cx="1600200" cy="1698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28680"/>
            <a:ext cx="1682750" cy="170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77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2" name="Rettangolo arrotondato 1"/>
          <p:cNvSpPr/>
          <p:nvPr/>
        </p:nvSpPr>
        <p:spPr>
          <a:xfrm>
            <a:off x="9064" y="4581128"/>
            <a:ext cx="9134936" cy="2088232"/>
          </a:xfrm>
          <a:prstGeom prst="roundRect">
            <a:avLst/>
          </a:prstGeom>
          <a:solidFill>
            <a:srgbClr val="2D9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000" b="1" dirty="0">
                <a:solidFill>
                  <a:schemeClr val="bg1"/>
                </a:solidFill>
              </a:rPr>
              <a:t>Il nostro impegno a scuola nella pratica del Rispetto e della Gentilezza contro ogni forma di violenza e per una scuola inclusiva: portando avanti l’ “I care “ per una scuola che non faccia parti uguali tra disuguali, ma offra pari opportunità, garantisca il diritto allo studio per tutti e assicuri giustizia e uguaglianza, porti avanti una cultura della non violenza non dica mai “Io me ne frego”.</a:t>
            </a:r>
          </a:p>
        </p:txBody>
      </p:sp>
      <p:sp>
        <p:nvSpPr>
          <p:cNvPr id="3" name="Cubo 2"/>
          <p:cNvSpPr/>
          <p:nvPr/>
        </p:nvSpPr>
        <p:spPr>
          <a:xfrm>
            <a:off x="323528" y="904107"/>
            <a:ext cx="1539295" cy="1419632"/>
          </a:xfrm>
          <a:prstGeom prst="cube">
            <a:avLst/>
          </a:prstGeom>
          <a:solidFill>
            <a:srgbClr val="2D9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bo 3"/>
          <p:cNvSpPr/>
          <p:nvPr/>
        </p:nvSpPr>
        <p:spPr>
          <a:xfrm>
            <a:off x="7688426" y="102518"/>
            <a:ext cx="1408148" cy="1419632"/>
          </a:xfrm>
          <a:prstGeom prst="cube">
            <a:avLst/>
          </a:prstGeom>
          <a:solidFill>
            <a:srgbClr val="2D9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23203"/>
            <a:ext cx="899095" cy="92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bo 4"/>
          <p:cNvSpPr/>
          <p:nvPr/>
        </p:nvSpPr>
        <p:spPr>
          <a:xfrm>
            <a:off x="3059832" y="243785"/>
            <a:ext cx="2808312" cy="1370138"/>
          </a:xfrm>
          <a:prstGeom prst="cube">
            <a:avLst/>
          </a:prstGeom>
          <a:solidFill>
            <a:srgbClr val="2D9D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Istruzione di qualità e per tutti perché si parli di DIRITTI e non di PRIVILEGI</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23" y="586340"/>
            <a:ext cx="797439" cy="78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E:\SETTIMANA DELLA RIGENERAZIONE '23\art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6272" y="2227641"/>
            <a:ext cx="4680520" cy="225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23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4" name="Cubo 3"/>
          <p:cNvSpPr/>
          <p:nvPr/>
        </p:nvSpPr>
        <p:spPr>
          <a:xfrm>
            <a:off x="7688426" y="102518"/>
            <a:ext cx="1408148" cy="1419632"/>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23" y="586340"/>
            <a:ext cx="797439" cy="78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bo 5"/>
          <p:cNvSpPr/>
          <p:nvPr/>
        </p:nvSpPr>
        <p:spPr>
          <a:xfrm>
            <a:off x="119257" y="150196"/>
            <a:ext cx="1760204" cy="1658727"/>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5" name="Picture 3" descr="E:\SETTIMANA DELLA RIGENERAZIONE '23\a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381776"/>
            <a:ext cx="4854632" cy="208823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7" name="Picture 5" descr="E:\scuola sostenibile\17 goal\goal 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742022"/>
            <a:ext cx="1015506" cy="97419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arrotondato 7"/>
          <p:cNvSpPr/>
          <p:nvPr/>
        </p:nvSpPr>
        <p:spPr>
          <a:xfrm>
            <a:off x="119257" y="4941168"/>
            <a:ext cx="8629206" cy="1800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b="1" dirty="0">
                <a:solidFill>
                  <a:schemeClr val="bg1"/>
                </a:solidFill>
                <a:latin typeface="Arial"/>
              </a:rPr>
              <a:t>Quando i giovani cittadini, uomini e donne, in tutti i Paesi saranno educati a considerare i loro vicini come fratelli e sorelle nell’umana famiglia e saranno uniti dal comune obiettivo di servizio e di benevola disponibilità all'aiuto reciproco, essi non penseranno più, come han fatto finora, in termini di guerra contro rivali, ma in termini di pace e buona volontà degli uni verso gli altri. </a:t>
            </a:r>
            <a:r>
              <a:rPr lang="it-IT" sz="1400" b="1" dirty="0">
                <a:solidFill>
                  <a:schemeClr val="bg1"/>
                </a:solidFill>
                <a:latin typeface="Arial"/>
              </a:rPr>
              <a:t>Baden </a:t>
            </a:r>
            <a:r>
              <a:rPr lang="it-IT" sz="1400" b="1" dirty="0" err="1">
                <a:solidFill>
                  <a:schemeClr val="bg1"/>
                </a:solidFill>
                <a:latin typeface="Arial"/>
              </a:rPr>
              <a:t>Powel</a:t>
            </a:r>
            <a:endParaRPr lang="it-IT" sz="1400" b="1" dirty="0">
              <a:solidFill>
                <a:schemeClr val="bg1"/>
              </a:solidFill>
            </a:endParaRPr>
          </a:p>
        </p:txBody>
      </p:sp>
      <p:sp>
        <p:nvSpPr>
          <p:cNvPr id="9" name="Rettangolo arrotondato 8"/>
          <p:cNvSpPr/>
          <p:nvPr/>
        </p:nvSpPr>
        <p:spPr>
          <a:xfrm>
            <a:off x="1979712" y="404664"/>
            <a:ext cx="5544616" cy="158417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PROMUOVERE SOCIETÀ PACIFICHE E INCLUSIVE PER UNO SVILUPPO SOSTENIBILE; RENDERE DISPONIBILE L’ACCESSO ALLA GIUSTIZIA PER TUTTI E CREARE ORGANISMI EFFICACI, RESPONSABILI E INCLUSIVI A TUTTI I LIVELLI</a:t>
            </a:r>
          </a:p>
        </p:txBody>
      </p:sp>
    </p:spTree>
    <p:extLst>
      <p:ext uri="{BB962C8B-B14F-4D97-AF65-F5344CB8AC3E}">
        <p14:creationId xmlns:p14="http://schemas.microsoft.com/office/powerpoint/2010/main" val="2037260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4" name="Cubo 3"/>
          <p:cNvSpPr/>
          <p:nvPr/>
        </p:nvSpPr>
        <p:spPr>
          <a:xfrm>
            <a:off x="7688426" y="102518"/>
            <a:ext cx="1408148" cy="1419632"/>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23" y="586340"/>
            <a:ext cx="797439" cy="78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bo 5"/>
          <p:cNvSpPr/>
          <p:nvPr/>
        </p:nvSpPr>
        <p:spPr>
          <a:xfrm>
            <a:off x="119257" y="150196"/>
            <a:ext cx="1760204" cy="1658727"/>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arrotondato 7"/>
          <p:cNvSpPr/>
          <p:nvPr/>
        </p:nvSpPr>
        <p:spPr>
          <a:xfrm>
            <a:off x="8672" y="4941168"/>
            <a:ext cx="8629206"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b="1" dirty="0"/>
              <a:t>L’istruzione e il conferimento di poteri alle donne nel mondo non possono che condurre a una vita più altruista, tollerante, giusta e pacifica per tutti</a:t>
            </a:r>
            <a:r>
              <a:rPr lang="it-IT" sz="2000" b="1" dirty="0"/>
              <a:t>.</a:t>
            </a:r>
            <a:br>
              <a:rPr lang="it-IT" sz="2000" b="1" dirty="0"/>
            </a:br>
            <a:r>
              <a:rPr lang="it-IT" sz="2000" b="1" dirty="0"/>
              <a:t>(</a:t>
            </a:r>
            <a:r>
              <a:rPr lang="it-IT" sz="2000" b="1" dirty="0" err="1"/>
              <a:t>Aung</a:t>
            </a:r>
            <a:r>
              <a:rPr lang="it-IT" sz="2000" b="1" dirty="0"/>
              <a:t> San </a:t>
            </a:r>
            <a:r>
              <a:rPr lang="it-IT" sz="2000" b="1" dirty="0" err="1"/>
              <a:t>Suu</a:t>
            </a:r>
            <a:r>
              <a:rPr lang="it-IT" sz="2000" b="1" dirty="0"/>
              <a:t> </a:t>
            </a:r>
            <a:r>
              <a:rPr lang="it-IT" sz="2000" b="1" dirty="0" err="1"/>
              <a:t>Kyi</a:t>
            </a:r>
            <a:r>
              <a:rPr lang="it-IT" sz="2000" b="1" dirty="0"/>
              <a:t>, Premio </a:t>
            </a:r>
            <a:r>
              <a:rPr lang="it-IT" sz="2000" b="1" dirty="0" err="1"/>
              <a:t>nobel</a:t>
            </a:r>
            <a:r>
              <a:rPr lang="it-IT" sz="2000" b="1" dirty="0"/>
              <a:t> per la pace)</a:t>
            </a:r>
            <a:endParaRPr lang="it-IT" sz="2000" b="1" dirty="0">
              <a:solidFill>
                <a:schemeClr val="bg1"/>
              </a:solidFill>
            </a:endParaRPr>
          </a:p>
        </p:txBody>
      </p:sp>
      <p:sp>
        <p:nvSpPr>
          <p:cNvPr id="9" name="Rettangolo arrotondato 8"/>
          <p:cNvSpPr/>
          <p:nvPr/>
        </p:nvSpPr>
        <p:spPr>
          <a:xfrm>
            <a:off x="1979712" y="404664"/>
            <a:ext cx="5544616"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RAGGIUNGERE L’UGUAGLIANZA DI GENERE ED EMANCIPARE TUTTE LE DONNE E LE RAGAZZE</a:t>
            </a:r>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6" y="584212"/>
            <a:ext cx="1284391" cy="114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E:\SETTIMANA DELLA RIGENERAZIONE '23\art 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715" y="2492896"/>
            <a:ext cx="5792613" cy="197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12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ttangolo arrotondato 1"/>
          <p:cNvSpPr/>
          <p:nvPr/>
        </p:nvSpPr>
        <p:spPr>
          <a:xfrm>
            <a:off x="179512" y="2060848"/>
            <a:ext cx="8640960" cy="43924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b="1" dirty="0">
                <a:solidFill>
                  <a:schemeClr val="tx1"/>
                </a:solidFill>
              </a:rPr>
              <a:t>la partecipazione delle donne è indispensabile per porre fine alla povertà (O.1), raggiungere la sicurezza alimentare e promuovere un’agricoltura sostenibile (O.2), assicurare salute e benessere per tutti/e (O.3). Le donne devono avere le stesse opportunità nell’istruzione (O.4), nella gestione dell’acqua (O.6) e nell’accesso e gestione dell’energia (O.7). Le donne hanno il diritto a un’occupazione piena e produttiva (O.8) e devono poter partecipare all’industrializzazione sostenibile (O.9). Sono indispensabili per ridurre le inuguaglianze all’interno di uno Stato (O.10), per rendere le città inclusive, sicure, resilienti e sostenibili (O.11), contribuendo a garantire modelli sostenibili di produzione e di consumo (O.12), adottando misure per combattere i cambiamenti climatici e le loro conseguenze (O.13), facendo un uso sostenibile dell’ecosistema terrestre (O.15), e promuovendo società amanti della giustizia e della pace anche attraverso la cooperazione allo sviluppo (O.16). Infine, senza la partecipazione delle donne, non si riuscirà a rafforzare il partenariato globale per lo sviluppo sostenibile (O.17).</a:t>
            </a:r>
          </a:p>
        </p:txBody>
      </p:sp>
      <p:sp>
        <p:nvSpPr>
          <p:cNvPr id="3" name="Cubo 2"/>
          <p:cNvSpPr/>
          <p:nvPr/>
        </p:nvSpPr>
        <p:spPr>
          <a:xfrm>
            <a:off x="2059788" y="476672"/>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ubo 3"/>
          <p:cNvSpPr/>
          <p:nvPr/>
        </p:nvSpPr>
        <p:spPr>
          <a:xfrm>
            <a:off x="7524328" y="476672"/>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836712"/>
            <a:ext cx="769367" cy="77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837856"/>
            <a:ext cx="798513"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38700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2799</TotalTime>
  <Words>1624</Words>
  <Application>Microsoft Office PowerPoint</Application>
  <PresentationFormat>Presentazione su schermo (4:3)</PresentationFormat>
  <Paragraphs>139</Paragraphs>
  <Slides>42</Slides>
  <Notes>1</Notes>
  <HiddenSlides>0</HiddenSlides>
  <MMClips>5</MMClips>
  <ScaleCrop>false</ScaleCrop>
  <HeadingPairs>
    <vt:vector size="8" baseType="variant">
      <vt:variant>
        <vt:lpstr>Caratteri utilizzati</vt:lpstr>
      </vt:variant>
      <vt:variant>
        <vt:i4>2</vt:i4>
      </vt:variant>
      <vt:variant>
        <vt:lpstr>Tema</vt:lpstr>
      </vt:variant>
      <vt:variant>
        <vt:i4>1</vt:i4>
      </vt:variant>
      <vt:variant>
        <vt:lpstr>Server OLE incorporati</vt:lpstr>
      </vt:variant>
      <vt:variant>
        <vt:i4>1</vt:i4>
      </vt:variant>
      <vt:variant>
        <vt:lpstr>Titoli diapositive</vt:lpstr>
      </vt:variant>
      <vt:variant>
        <vt:i4>42</vt:i4>
      </vt:variant>
    </vt:vector>
  </HeadingPairs>
  <TitlesOfParts>
    <vt:vector size="46" baseType="lpstr">
      <vt:lpstr>Arial</vt:lpstr>
      <vt:lpstr>Calibri</vt:lpstr>
      <vt:lpstr>Tema di Office</vt:lpstr>
      <vt:lpstr>Oggetto shell Packager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 Contro le Arti Oscure</dc:title>
  <dc:creator>MONICA</dc:creator>
  <cp:lastModifiedBy>GIUSEPPE SANGENITI</cp:lastModifiedBy>
  <cp:revision>166</cp:revision>
  <dcterms:created xsi:type="dcterms:W3CDTF">2021-10-11T16:38:06Z</dcterms:created>
  <dcterms:modified xsi:type="dcterms:W3CDTF">2023-03-16T07:25:28Z</dcterms:modified>
</cp:coreProperties>
</file>